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41" r:id="rId10"/>
    <p:sldId id="340" r:id="rId11"/>
    <p:sldId id="335" r:id="rId12"/>
    <p:sldId id="336" r:id="rId13"/>
    <p:sldId id="337" r:id="rId14"/>
    <p:sldId id="338" r:id="rId15"/>
    <p:sldId id="322" r:id="rId16"/>
    <p:sldId id="323" r:id="rId17"/>
    <p:sldId id="327" r:id="rId18"/>
    <p:sldId id="339" r:id="rId19"/>
    <p:sldId id="279" r:id="rId2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28"/>
    <a:srgbClr val="99CA3E"/>
    <a:srgbClr val="2D5C87"/>
    <a:srgbClr val="BBD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40" autoAdjust="0"/>
    <p:restoredTop sz="86393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9864728447408"/>
          <c:y val="0.14452819150618229"/>
          <c:w val="0.53689897536846365"/>
          <c:h val="0.6727408847990389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20209973753282"/>
          <c:y val="0.13353124999999999"/>
          <c:w val="0.49959596456692912"/>
          <c:h val="0.749393946850393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DIDIC</c:v>
                </c:pt>
                <c:pt idx="1">
                  <c:v>OIA</c:v>
                </c:pt>
                <c:pt idx="2">
                  <c:v>Muscat Oversease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37.97</c:v>
                </c:pt>
                <c:pt idx="1">
                  <c:v>12</c:v>
                </c:pt>
                <c:pt idx="2">
                  <c:v>7.6</c:v>
                </c:pt>
                <c:pt idx="3">
                  <c:v>42.43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3942475178247919"/>
          <c:y val="2.43840289821601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'charts H1'!$B$119:$B$120</c:f>
              <c:strCache>
                <c:ptCount val="2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 w="25400">
                <a:solidFill>
                  <a:srgbClr val="70AD47"/>
                </a:solidFill>
              </a:ln>
              <a:effectLst/>
              <a:sp3d contourW="25400">
                <a:contourClr>
                  <a:srgbClr val="70AD47"/>
                </a:contourClr>
              </a:sp3d>
            </c:spPr>
          </c:dPt>
          <c:dPt>
            <c:idx val="2"/>
            <c:bubble3D val="0"/>
            <c:spPr>
              <a:solidFill>
                <a:srgbClr val="E7E6E6">
                  <a:lumMod val="75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'charts H1'!$A$121:$A$125</c:f>
              <c:strCache>
                <c:ptCount val="5"/>
                <c:pt idx="0">
                  <c:v>Collection Revenue</c:v>
                </c:pt>
                <c:pt idx="1">
                  <c:v>Debt Recovery</c:v>
                </c:pt>
                <c:pt idx="2">
                  <c:v>Utilities Operation</c:v>
                </c:pt>
                <c:pt idx="3">
                  <c:v>Contracting Business</c:v>
                </c:pt>
                <c:pt idx="4">
                  <c:v>Money Exchange</c:v>
                </c:pt>
              </c:strCache>
            </c:strRef>
          </c:cat>
          <c:val>
            <c:numRef>
              <c:f>'charts H1'!$B$121:$B$125</c:f>
              <c:numCache>
                <c:formatCode>0%</c:formatCode>
                <c:ptCount val="5"/>
                <c:pt idx="0">
                  <c:v>0.25504498048655599</c:v>
                </c:pt>
                <c:pt idx="1">
                  <c:v>2.5906078088996476E-2</c:v>
                </c:pt>
                <c:pt idx="2">
                  <c:v>0.39109920090380906</c:v>
                </c:pt>
                <c:pt idx="3">
                  <c:v>0.25924616199477385</c:v>
                </c:pt>
                <c:pt idx="4">
                  <c:v>6.8703578525864631E-2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i="0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'charts H1'!$C$119:$C$120</c:f>
              <c:strCache>
                <c:ptCount val="2"/>
                <c:pt idx="0">
                  <c:v>H1 2022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E7E6E6">
                  <a:lumMod val="75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'charts H1'!$A$121:$A$125</c:f>
              <c:strCache>
                <c:ptCount val="5"/>
                <c:pt idx="0">
                  <c:v>Collection Revenue</c:v>
                </c:pt>
                <c:pt idx="1">
                  <c:v>Debt Recovery</c:v>
                </c:pt>
                <c:pt idx="2">
                  <c:v>Utilities Operation</c:v>
                </c:pt>
                <c:pt idx="3">
                  <c:v>Contracting Business</c:v>
                </c:pt>
                <c:pt idx="4">
                  <c:v>Money Exchange</c:v>
                </c:pt>
              </c:strCache>
            </c:strRef>
          </c:cat>
          <c:val>
            <c:numRef>
              <c:f>'charts H1'!$C$121:$C$125</c:f>
              <c:numCache>
                <c:formatCode>0%</c:formatCode>
                <c:ptCount val="5"/>
                <c:pt idx="0">
                  <c:v>0.39528637425932345</c:v>
                </c:pt>
                <c:pt idx="1">
                  <c:v>5.3396803925645178E-2</c:v>
                </c:pt>
                <c:pt idx="2">
                  <c:v>0.22829510699651437</c:v>
                </c:pt>
                <c:pt idx="3">
                  <c:v>0.26085774334873407</c:v>
                </c:pt>
                <c:pt idx="4">
                  <c:v>6.2163971469782968E-2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220341437950255E-2"/>
          <c:y val="1.4032706838839828E-2"/>
          <c:w val="0.94877965856204971"/>
          <c:h val="0.8271766363280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'charts H1'!$A$5</c:f>
              <c:strCache>
                <c:ptCount val="1"/>
                <c:pt idx="0">
                  <c:v>Parent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spPr>
                <a:noFill/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 w="635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'charts H1'!$B$4:$F$4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'charts H1'!$B$5:$F$5</c:f>
              <c:numCache>
                <c:formatCode>_(* #,##0_);_(* \(#,##0\);_(* "-"??_);_(@_)</c:formatCode>
                <c:ptCount val="5"/>
                <c:pt idx="0">
                  <c:v>4852.2030000000004</c:v>
                </c:pt>
                <c:pt idx="1">
                  <c:v>5021.5720000000001</c:v>
                </c:pt>
                <c:pt idx="2">
                  <c:v>5076.5935327009993</c:v>
                </c:pt>
                <c:pt idx="3">
                  <c:v>5910.9256270000005</c:v>
                </c:pt>
                <c:pt idx="4">
                  <c:v>5939.6911050000008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2F-4956-A91E-015959907C43}"/>
            </c:ext>
          </c:extLst>
        </c:ser>
        <c:ser>
          <c:idx val="1"/>
          <c:order val="1"/>
          <c:tx>
            <c:strRef>
              <c:f>'charts H1'!$A$6</c:f>
              <c:strCache>
                <c:ptCount val="1"/>
                <c:pt idx="0">
                  <c:v>Group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'charts H1'!$B$4:$F$4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'charts H1'!$B$6:$F$6</c:f>
              <c:numCache>
                <c:formatCode>_(* #,##0_);_(* \(#,##0\);_(* "-"??_);_(@_)</c:formatCode>
                <c:ptCount val="5"/>
                <c:pt idx="0">
                  <c:v>7823.0219999999999</c:v>
                </c:pt>
                <c:pt idx="1">
                  <c:v>8209.69139</c:v>
                </c:pt>
                <c:pt idx="2">
                  <c:v>6717.5915327009998</c:v>
                </c:pt>
                <c:pt idx="3">
                  <c:v>9422.3796270000003</c:v>
                </c:pt>
                <c:pt idx="4">
                  <c:v>8773.8281050000005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0011048"/>
        <c:axId val="500011832"/>
      </c:barChart>
      <c:catAx>
        <c:axId val="500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011832"/>
        <c:crosses val="autoZero"/>
        <c:auto val="1"/>
        <c:lblAlgn val="ctr"/>
        <c:lblOffset val="100"/>
        <c:noMultiLvlLbl val="0"/>
      </c:catAx>
      <c:valAx>
        <c:axId val="500011832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01104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1522300928674618"/>
          <c:y val="4.8591344834489087E-3"/>
          <c:w val="0.30856726931033035"/>
          <c:h val="6.4908631053641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440447458146576E-2"/>
          <c:y val="7.5328730815169109E-2"/>
          <c:w val="0.92396005207571863"/>
          <c:h val="0.80947804318577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'charts H1'!$A$311</c:f>
              <c:strCache>
                <c:ptCount val="1"/>
                <c:pt idx="0">
                  <c:v>Associate Income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5014005602240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013443611325775E-3"/>
                  <c:y val="1.8802796709234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3E-48B3-B99E-BC31C5245BD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0504201680672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104332449160036E-3"/>
                  <c:y val="3.5014005602240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'charts H1'!$B$310:$F$310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'charts H1'!$B$311:$F$311</c:f>
              <c:numCache>
                <c:formatCode>_(* #,##0_);_(* \(#,##0\);_(* "-"??_);_(@_)</c:formatCode>
                <c:ptCount val="5"/>
                <c:pt idx="0">
                  <c:v>2198</c:v>
                </c:pt>
                <c:pt idx="1">
                  <c:v>2920</c:v>
                </c:pt>
                <c:pt idx="2">
                  <c:v>1863</c:v>
                </c:pt>
                <c:pt idx="3">
                  <c:v>2500</c:v>
                </c:pt>
                <c:pt idx="4">
                  <c:v>2796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3E-48B3-B99E-BC31C5245BD9}"/>
            </c:ext>
          </c:extLst>
        </c:ser>
        <c:ser>
          <c:idx val="1"/>
          <c:order val="1"/>
          <c:tx>
            <c:strRef>
              <c:f>'charts H1'!$A$312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'charts H1'!$B$310:$F$310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'charts H1'!$B$312:$F$312</c:f>
              <c:numCache>
                <c:formatCode>0.0%</c:formatCode>
                <c:ptCount val="5"/>
                <c:pt idx="0">
                  <c:v>1.3112513144058884</c:v>
                </c:pt>
                <c:pt idx="1">
                  <c:v>0.3284804367606915</c:v>
                </c:pt>
                <c:pt idx="2">
                  <c:v>-0.36198630136986298</c:v>
                </c:pt>
                <c:pt idx="3">
                  <c:v>0.3419216317767042</c:v>
                </c:pt>
                <c:pt idx="4">
                  <c:v>0.11840000000000006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3E-48B3-B99E-BC31C5245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4133160"/>
        <c:axId val="504128456"/>
      </c:barChart>
      <c:catAx>
        <c:axId val="50413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4128456"/>
        <c:crosses val="autoZero"/>
        <c:auto val="1"/>
        <c:lblAlgn val="ctr"/>
        <c:lblOffset val="100"/>
        <c:noMultiLvlLbl val="0"/>
      </c:catAx>
      <c:valAx>
        <c:axId val="5041284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133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6"/>
      </a:solidFill>
      <a:round/>
    </a:ln>
    <a:effectLst/>
  </c:spPr>
  <c:txPr>
    <a:bodyPr/>
    <a:lstStyle/>
    <a:p>
      <a:pPr>
        <a:defRPr b="1" i="0" baseline="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610329293876338E-2"/>
          <c:y val="8.4476156898298155E-2"/>
          <c:w val="0.92063662447453243"/>
          <c:h val="0.827176636328031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'charts H1'!$A$51</c:f>
              <c:strCache>
                <c:ptCount val="1"/>
                <c:pt idx="0">
                  <c:v>Parent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3"/>
              <c:layout>
                <c:manualLayout>
                  <c:x val="-1.3003898951172486E-2"/>
                  <c:y val="9.7087378640776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'charts H1'!$B$50:$F$50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'charts H1'!$B$51:$F$51</c:f>
              <c:numCache>
                <c:formatCode>_(* #,##0_);_(* \(#,##0\);_(* "-"??_);_(@_)</c:formatCode>
                <c:ptCount val="5"/>
                <c:pt idx="0">
                  <c:v>1438.5150000000001</c:v>
                </c:pt>
                <c:pt idx="1">
                  <c:v>2167.3180000000002</c:v>
                </c:pt>
                <c:pt idx="2">
                  <c:v>1133.1105847009999</c:v>
                </c:pt>
                <c:pt idx="3">
                  <c:v>1890.0925367500008</c:v>
                </c:pt>
                <c:pt idx="4">
                  <c:v>3056.73</c:v>
                </c:pt>
              </c:numCache>
            </c:numRef>
          </c:val>
        </c:ser>
        <c:ser>
          <c:idx val="2"/>
          <c:order val="2"/>
          <c:tx>
            <c:strRef>
              <c:f>'charts H1'!$A$52</c:f>
              <c:strCache>
                <c:ptCount val="1"/>
                <c:pt idx="0">
                  <c:v>Group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'charts H1'!$B$50:$F$50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'charts H1'!$B$52:$F$52</c:f>
              <c:numCache>
                <c:formatCode>_(* #,##0_);_(* \(#,##0\);_(* "-"??_);_(@_)</c:formatCode>
                <c:ptCount val="5"/>
                <c:pt idx="0">
                  <c:v>713.72299999999996</c:v>
                </c:pt>
                <c:pt idx="1">
                  <c:v>1924.0666646239999</c:v>
                </c:pt>
                <c:pt idx="2">
                  <c:v>642.49258470099983</c:v>
                </c:pt>
                <c:pt idx="3">
                  <c:v>1955.365536750001</c:v>
                </c:pt>
                <c:pt idx="4">
                  <c:v>2968.03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4130024"/>
        <c:axId val="5041343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'charts H1'!$A$50</c15:sqref>
                        </c15:formulaRef>
                      </c:ext>
                    </c:extLst>
                    <c:strCache>
                      <c:ptCount val="1"/>
                      <c:pt idx="0">
                        <c:v>Net Profit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6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6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'charts H1'!$B$50:$F$50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'charts H1'!$B$50:$F$50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932F-4956-A91E-015959907C43}"/>
                  </c:ext>
                </c:extLst>
              </c15:ser>
            </c15:filteredBarSeries>
          </c:ext>
        </c:extLst>
      </c:barChart>
      <c:catAx>
        <c:axId val="504130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134336"/>
        <c:crosses val="autoZero"/>
        <c:auto val="1"/>
        <c:lblAlgn val="ctr"/>
        <c:lblOffset val="100"/>
        <c:noMultiLvlLbl val="0"/>
      </c:catAx>
      <c:valAx>
        <c:axId val="504134336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13002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3070298440524781"/>
          <c:y val="4.0197454661329124E-2"/>
          <c:w val="0.26389967994971736"/>
          <c:h val="7.6169762696307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F5496-27B8-49B3-8945-35B161FF645C}" type="doc">
      <dgm:prSet loTypeId="urn:microsoft.com/office/officeart/2005/8/layout/radial5" loCatId="cycle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A654C0B-A64A-42CC-B123-774A7C7EA88A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endParaRPr lang="en-US" sz="1600" b="1" dirty="0" smtClean="0">
            <a:latin typeface="+mj-lt"/>
          </a:endParaRPr>
        </a:p>
        <a:p>
          <a:r>
            <a:rPr lang="en-US" sz="1600" b="1" dirty="0" smtClean="0">
              <a:latin typeface="+mj-lt"/>
            </a:rPr>
            <a:t>Bill Payment Machines</a:t>
          </a:r>
        </a:p>
        <a:p>
          <a:endParaRPr lang="en-US" sz="1600" b="1" dirty="0" smtClean="0">
            <a:latin typeface="+mj-lt"/>
          </a:endParaRPr>
        </a:p>
        <a:p>
          <a:endParaRPr lang="en-US" sz="1600" b="1" dirty="0" smtClean="0">
            <a:latin typeface="+mj-lt"/>
          </a:endParaRPr>
        </a:p>
        <a:p>
          <a:endParaRPr lang="en-US" sz="1600" b="1" dirty="0"/>
        </a:p>
      </dgm:t>
    </dgm:pt>
    <dgm:pt modelId="{27C06CCE-649B-46D2-B956-FD503A4668D0}" type="parTrans" cxnId="{F70EE40D-2796-41E1-9BA5-ABABC7F75637}">
      <dgm:prSet/>
      <dgm:spPr/>
      <dgm:t>
        <a:bodyPr/>
        <a:lstStyle/>
        <a:p>
          <a:endParaRPr lang="en-US" sz="2000" b="1"/>
        </a:p>
      </dgm:t>
    </dgm:pt>
    <dgm:pt modelId="{B77A7F49-2803-4052-9184-082F8D0315CB}" type="sibTrans" cxnId="{F70EE40D-2796-41E1-9BA5-ABABC7F75637}">
      <dgm:prSet/>
      <dgm:spPr/>
      <dgm:t>
        <a:bodyPr/>
        <a:lstStyle/>
        <a:p>
          <a:endParaRPr lang="en-US" sz="2000" b="1"/>
        </a:p>
      </dgm:t>
    </dgm:pt>
    <dgm:pt modelId="{3C79F154-7EE4-4A73-BB17-D224A114CAE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chemeClr val="accent2"/>
          </a:solidFill>
        </a:ln>
      </dgm:spPr>
      <dgm:t>
        <a:bodyPr/>
        <a:lstStyle/>
        <a:p>
          <a:endParaRPr lang="en-US" sz="1600" b="1" dirty="0" smtClean="0">
            <a:latin typeface="+mj-lt"/>
          </a:endParaRPr>
        </a:p>
        <a:p>
          <a:r>
            <a:rPr lang="en-US" sz="1600" b="1" dirty="0" smtClean="0">
              <a:latin typeface="+mj-lt"/>
            </a:rPr>
            <a:t>Khedmah</a:t>
          </a:r>
          <a:r>
            <a:rPr lang="en-US" sz="1600" b="1" baseline="0" dirty="0" smtClean="0">
              <a:latin typeface="+mj-lt"/>
            </a:rPr>
            <a:t> Kiosks</a:t>
          </a:r>
        </a:p>
        <a:p>
          <a:endParaRPr lang="en-US" sz="1600" b="1" baseline="0" dirty="0" smtClean="0">
            <a:latin typeface="+mj-lt"/>
          </a:endParaRPr>
        </a:p>
        <a:p>
          <a:endParaRPr lang="en-US" sz="1600" b="1" baseline="0" dirty="0" smtClean="0">
            <a:latin typeface="+mj-lt"/>
          </a:endParaRPr>
        </a:p>
        <a:p>
          <a:endParaRPr lang="en-US" sz="1600" b="1" dirty="0" smtClean="0">
            <a:latin typeface="+mj-lt"/>
          </a:endParaRPr>
        </a:p>
      </dgm:t>
    </dgm:pt>
    <dgm:pt modelId="{855AF5D8-A506-489D-8C5D-D1B7844138D1}" type="parTrans" cxnId="{8B25F63B-9343-4390-BB69-D12FE1E76897}">
      <dgm:prSet/>
      <dgm:spPr/>
      <dgm:t>
        <a:bodyPr/>
        <a:lstStyle/>
        <a:p>
          <a:endParaRPr lang="en-US" sz="2000" b="1"/>
        </a:p>
      </dgm:t>
    </dgm:pt>
    <dgm:pt modelId="{2148BCCC-9FEC-42B7-82A1-C9C11C575BA3}" type="sibTrans" cxnId="{8B25F63B-9343-4390-BB69-D12FE1E76897}">
      <dgm:prSet/>
      <dgm:spPr/>
      <dgm:t>
        <a:bodyPr/>
        <a:lstStyle/>
        <a:p>
          <a:endParaRPr lang="en-US" sz="2000" b="1"/>
        </a:p>
      </dgm:t>
    </dgm:pt>
    <dgm:pt modelId="{BE675B1C-23ED-4E82-8C28-FDA7BA2CEDF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endParaRPr lang="en-US" sz="1600" b="1" dirty="0" smtClean="0">
            <a:latin typeface="+mj-lt"/>
          </a:endParaRPr>
        </a:p>
        <a:p>
          <a:endParaRPr lang="en-US" sz="1600" b="1" dirty="0" smtClean="0">
            <a:latin typeface="+mj-lt"/>
          </a:endParaRPr>
        </a:p>
      </dgm:t>
    </dgm:pt>
    <dgm:pt modelId="{74772303-42AF-4D24-B808-8C872F0B3EE4}" type="parTrans" cxnId="{7D753374-7E6A-405F-91CC-13FCD85B369A}">
      <dgm:prSet/>
      <dgm:spPr/>
      <dgm:t>
        <a:bodyPr/>
        <a:lstStyle/>
        <a:p>
          <a:endParaRPr lang="en-US" sz="2000" b="1"/>
        </a:p>
      </dgm:t>
    </dgm:pt>
    <dgm:pt modelId="{198DFF48-00F8-4BD7-88D4-50B4B7A7F166}" type="sibTrans" cxnId="{7D753374-7E6A-405F-91CC-13FCD85B369A}">
      <dgm:prSet/>
      <dgm:spPr/>
      <dgm:t>
        <a:bodyPr/>
        <a:lstStyle/>
        <a:p>
          <a:endParaRPr lang="en-US" sz="2000" b="1"/>
        </a:p>
      </dgm:t>
    </dgm:pt>
    <dgm:pt modelId="{A2B6A2DF-9DF4-408E-9864-FDFFFA2B8D89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57150">
          <a:solidFill>
            <a:srgbClr val="00B050"/>
          </a:solidFill>
        </a:ln>
      </dgm:spPr>
      <dgm:t>
        <a:bodyPr/>
        <a:lstStyle/>
        <a:p>
          <a:r>
            <a:rPr lang="en-US" sz="1600" b="1" dirty="0" smtClean="0">
              <a:latin typeface="+mj-lt"/>
            </a:rPr>
            <a:t>Branch</a:t>
          </a:r>
          <a:r>
            <a:rPr lang="en-US" sz="1600" b="1" baseline="0" dirty="0" smtClean="0">
              <a:latin typeface="+mj-lt"/>
            </a:rPr>
            <a:t> Network</a:t>
          </a:r>
        </a:p>
        <a:p>
          <a:endParaRPr lang="en-US" sz="1600" b="1" baseline="0" dirty="0" smtClean="0">
            <a:latin typeface="+mj-lt"/>
          </a:endParaRPr>
        </a:p>
        <a:p>
          <a:endParaRPr lang="en-US" sz="1600" b="1" dirty="0" smtClean="0">
            <a:latin typeface="+mj-lt"/>
          </a:endParaRPr>
        </a:p>
      </dgm:t>
    </dgm:pt>
    <dgm:pt modelId="{0140B9D1-23D6-42D0-8863-EC7514D10AE6}" type="parTrans" cxnId="{3C9E1239-ADB2-4BB0-A0E6-39D901A57603}">
      <dgm:prSet/>
      <dgm:spPr/>
      <dgm:t>
        <a:bodyPr/>
        <a:lstStyle/>
        <a:p>
          <a:endParaRPr lang="en-US" sz="2000" b="1"/>
        </a:p>
      </dgm:t>
    </dgm:pt>
    <dgm:pt modelId="{0C0932FD-B972-4649-9EBE-8BDF8B2A086C}" type="sibTrans" cxnId="{3C9E1239-ADB2-4BB0-A0E6-39D901A57603}">
      <dgm:prSet/>
      <dgm:spPr/>
      <dgm:t>
        <a:bodyPr/>
        <a:lstStyle/>
        <a:p>
          <a:endParaRPr lang="en-US" sz="2000" b="1"/>
        </a:p>
      </dgm:t>
    </dgm:pt>
    <dgm:pt modelId="{5594D705-4A89-4373-AE14-63203C7CDE2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r>
            <a:rPr lang="en-US" sz="1600" b="1" dirty="0" smtClean="0">
              <a:latin typeface="+mj-lt"/>
            </a:rPr>
            <a:t>Web</a:t>
          </a:r>
          <a:r>
            <a:rPr lang="en-US" sz="1600" b="1" baseline="0" dirty="0" smtClean="0">
              <a:latin typeface="+mj-lt"/>
            </a:rPr>
            <a:t> Portal</a:t>
          </a:r>
        </a:p>
        <a:p>
          <a:endParaRPr lang="en-US" sz="1200" b="1" baseline="0" dirty="0" smtClean="0">
            <a:latin typeface="+mj-lt"/>
          </a:endParaRPr>
        </a:p>
        <a:p>
          <a:endParaRPr lang="en-US" sz="1600" b="1" baseline="0" dirty="0" smtClean="0">
            <a:latin typeface="+mj-lt"/>
          </a:endParaRPr>
        </a:p>
        <a:p>
          <a:endParaRPr lang="en-US" sz="1600" b="1" dirty="0" smtClean="0">
            <a:latin typeface="+mj-lt"/>
          </a:endParaRPr>
        </a:p>
      </dgm:t>
    </dgm:pt>
    <dgm:pt modelId="{8F4FCE25-878D-402D-9461-6307F6C516D2}" type="parTrans" cxnId="{A304BB8B-F37F-49A5-95A3-50DB2DB9A85D}">
      <dgm:prSet/>
      <dgm:spPr/>
      <dgm:t>
        <a:bodyPr/>
        <a:lstStyle/>
        <a:p>
          <a:endParaRPr lang="en-US" sz="2000" b="1"/>
        </a:p>
      </dgm:t>
    </dgm:pt>
    <dgm:pt modelId="{6DE55CEA-03B6-43C8-9D78-98829A7BB631}" type="sibTrans" cxnId="{A304BB8B-F37F-49A5-95A3-50DB2DB9A85D}">
      <dgm:prSet/>
      <dgm:spPr/>
      <dgm:t>
        <a:bodyPr/>
        <a:lstStyle/>
        <a:p>
          <a:endParaRPr lang="en-US" sz="2000" b="1"/>
        </a:p>
      </dgm:t>
    </dgm:pt>
    <dgm:pt modelId="{F537D7BE-4C1F-4B35-AB28-54A60DB9516C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 smtClean="0"/>
            <a:t>Payment Channels</a:t>
          </a:r>
          <a:endParaRPr lang="en-US" sz="1600" b="1" dirty="0"/>
        </a:p>
      </dgm:t>
    </dgm:pt>
    <dgm:pt modelId="{86E90A9B-49CD-4535-8857-6A328558FC27}" type="parTrans" cxnId="{826F47C6-484F-4C52-9F1B-AB0D657F9254}">
      <dgm:prSet/>
      <dgm:spPr/>
      <dgm:t>
        <a:bodyPr/>
        <a:lstStyle/>
        <a:p>
          <a:endParaRPr lang="en-US"/>
        </a:p>
      </dgm:t>
    </dgm:pt>
    <dgm:pt modelId="{F78425D2-B410-4E7E-A968-C4AA338CBE8B}" type="sibTrans" cxnId="{826F47C6-484F-4C52-9F1B-AB0D657F9254}">
      <dgm:prSet/>
      <dgm:spPr/>
      <dgm:t>
        <a:bodyPr/>
        <a:lstStyle/>
        <a:p>
          <a:endParaRPr lang="en-US"/>
        </a:p>
      </dgm:t>
    </dgm:pt>
    <dgm:pt modelId="{D00FAA73-1817-4782-910B-98C3BF597280}" type="pres">
      <dgm:prSet presAssocID="{190F5496-27B8-49B3-8945-35B161FF64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42755-2875-471E-A4D9-AC61687FAC5F}" type="pres">
      <dgm:prSet presAssocID="{F537D7BE-4C1F-4B35-AB28-54A60DB9516C}" presName="centerShape" presStyleLbl="node0" presStyleIdx="0" presStyleCnt="1" custScaleX="112530" custScaleY="107706"/>
      <dgm:spPr/>
      <dgm:t>
        <a:bodyPr/>
        <a:lstStyle/>
        <a:p>
          <a:endParaRPr lang="en-US"/>
        </a:p>
      </dgm:t>
    </dgm:pt>
    <dgm:pt modelId="{6E48FAF9-E5B6-40F1-9F4A-BF327095DF8D}" type="pres">
      <dgm:prSet presAssocID="{27C06CCE-649B-46D2-B956-FD503A4668D0}" presName="parTrans" presStyleLbl="sibTrans2D1" presStyleIdx="0" presStyleCnt="5"/>
      <dgm:spPr/>
      <dgm:t>
        <a:bodyPr/>
        <a:lstStyle/>
        <a:p>
          <a:endParaRPr lang="en-US"/>
        </a:p>
      </dgm:t>
    </dgm:pt>
    <dgm:pt modelId="{FD0DB830-2956-4668-9048-DD075D0853D9}" type="pres">
      <dgm:prSet presAssocID="{27C06CCE-649B-46D2-B956-FD503A4668D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85B9D5EF-3518-4279-BE49-EB2C8AB6580D}" type="pres">
      <dgm:prSet presAssocID="{8A654C0B-A64A-42CC-B123-774A7C7EA88A}" presName="node" presStyleLbl="node1" presStyleIdx="0" presStyleCnt="5" custScaleX="155915" custScaleY="151050" custRadScaleRad="98261" custRadScaleInc="5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CB5F6-8832-40BE-8E68-9FE4F75F3D1C}" type="pres">
      <dgm:prSet presAssocID="{855AF5D8-A506-489D-8C5D-D1B7844138D1}" presName="parTrans" presStyleLbl="sibTrans2D1" presStyleIdx="1" presStyleCnt="5"/>
      <dgm:spPr/>
      <dgm:t>
        <a:bodyPr/>
        <a:lstStyle/>
        <a:p>
          <a:endParaRPr lang="en-US"/>
        </a:p>
      </dgm:t>
    </dgm:pt>
    <dgm:pt modelId="{A9908DFB-F2AF-4608-808B-29E830D10CD0}" type="pres">
      <dgm:prSet presAssocID="{855AF5D8-A506-489D-8C5D-D1B7844138D1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2BB37F5-3A4A-493A-96F5-6AE4ADFF4E3B}" type="pres">
      <dgm:prSet presAssocID="{3C79F154-7EE4-4A73-BB17-D224A114CAE3}" presName="node" presStyleLbl="node1" presStyleIdx="1" presStyleCnt="5" custScaleX="155915" custScaleY="151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97257-8B72-4FB1-886F-B05F287EBEB5}" type="pres">
      <dgm:prSet presAssocID="{74772303-42AF-4D24-B808-8C872F0B3EE4}" presName="parTrans" presStyleLbl="sibTrans2D1" presStyleIdx="2" presStyleCnt="5"/>
      <dgm:spPr/>
      <dgm:t>
        <a:bodyPr/>
        <a:lstStyle/>
        <a:p>
          <a:endParaRPr lang="en-US"/>
        </a:p>
      </dgm:t>
    </dgm:pt>
    <dgm:pt modelId="{6D3F2485-6510-4C8D-BE6C-771F52208F6B}" type="pres">
      <dgm:prSet presAssocID="{74772303-42AF-4D24-B808-8C872F0B3EE4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599EFCD-F0AE-444A-91AA-0F25CD5AD3BA}" type="pres">
      <dgm:prSet presAssocID="{BE675B1C-23ED-4E82-8C28-FDA7BA2CEDF1}" presName="node" presStyleLbl="node1" presStyleIdx="2" presStyleCnt="5" custScaleX="166332" custScaleY="152406" custRadScaleRad="107599" custRadScaleInc="-12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57ACB-B193-42FF-916F-220EB0301721}" type="pres">
      <dgm:prSet presAssocID="{0140B9D1-23D6-42D0-8863-EC7514D10AE6}" presName="parTrans" presStyleLbl="sibTrans2D1" presStyleIdx="3" presStyleCnt="5"/>
      <dgm:spPr/>
      <dgm:t>
        <a:bodyPr/>
        <a:lstStyle/>
        <a:p>
          <a:endParaRPr lang="en-US"/>
        </a:p>
      </dgm:t>
    </dgm:pt>
    <dgm:pt modelId="{DE426E79-F138-4A48-9396-2C10437A6A74}" type="pres">
      <dgm:prSet presAssocID="{0140B9D1-23D6-42D0-8863-EC7514D10AE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DA26BEC-558C-48EE-8F95-A965C47DC5B1}" type="pres">
      <dgm:prSet presAssocID="{A2B6A2DF-9DF4-408E-9864-FDFFFA2B8D89}" presName="node" presStyleLbl="node1" presStyleIdx="3" presStyleCnt="5" custScaleX="155915" custScaleY="151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6302B7-B69B-4177-B943-06B5A851C020}" type="pres">
      <dgm:prSet presAssocID="{8F4FCE25-878D-402D-9461-6307F6C516D2}" presName="parTrans" presStyleLbl="sibTrans2D1" presStyleIdx="4" presStyleCnt="5"/>
      <dgm:spPr/>
      <dgm:t>
        <a:bodyPr/>
        <a:lstStyle/>
        <a:p>
          <a:endParaRPr lang="en-US"/>
        </a:p>
      </dgm:t>
    </dgm:pt>
    <dgm:pt modelId="{DB75BF54-C5B4-4B17-AFE1-0D93B09A75E5}" type="pres">
      <dgm:prSet presAssocID="{8F4FCE25-878D-402D-9461-6307F6C516D2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9EC482E-2CC5-4D4F-9038-70356468CA9F}" type="pres">
      <dgm:prSet presAssocID="{5594D705-4A89-4373-AE14-63203C7CDE28}" presName="node" presStyleLbl="node1" presStyleIdx="4" presStyleCnt="5" custScaleX="178733" custScaleY="151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E1239-ADB2-4BB0-A0E6-39D901A57603}" srcId="{F537D7BE-4C1F-4B35-AB28-54A60DB9516C}" destId="{A2B6A2DF-9DF4-408E-9864-FDFFFA2B8D89}" srcOrd="3" destOrd="0" parTransId="{0140B9D1-23D6-42D0-8863-EC7514D10AE6}" sibTransId="{0C0932FD-B972-4649-9EBE-8BDF8B2A086C}"/>
    <dgm:cxn modelId="{F70EE40D-2796-41E1-9BA5-ABABC7F75637}" srcId="{F537D7BE-4C1F-4B35-AB28-54A60DB9516C}" destId="{8A654C0B-A64A-42CC-B123-774A7C7EA88A}" srcOrd="0" destOrd="0" parTransId="{27C06CCE-649B-46D2-B956-FD503A4668D0}" sibTransId="{B77A7F49-2803-4052-9184-082F8D0315CB}"/>
    <dgm:cxn modelId="{6D672D80-3F01-4F0C-976F-2C519EDC0A0B}" type="presOf" srcId="{0140B9D1-23D6-42D0-8863-EC7514D10AE6}" destId="{DE426E79-F138-4A48-9396-2C10437A6A74}" srcOrd="1" destOrd="0" presId="urn:microsoft.com/office/officeart/2005/8/layout/radial5"/>
    <dgm:cxn modelId="{5CAF28AA-BC2C-44C2-89D7-21F7FE9781F1}" type="presOf" srcId="{27C06CCE-649B-46D2-B956-FD503A4668D0}" destId="{6E48FAF9-E5B6-40F1-9F4A-BF327095DF8D}" srcOrd="0" destOrd="0" presId="urn:microsoft.com/office/officeart/2005/8/layout/radial5"/>
    <dgm:cxn modelId="{8FA3D9FE-EE6E-491E-B3E0-43BD80BA0F58}" type="presOf" srcId="{27C06CCE-649B-46D2-B956-FD503A4668D0}" destId="{FD0DB830-2956-4668-9048-DD075D0853D9}" srcOrd="1" destOrd="0" presId="urn:microsoft.com/office/officeart/2005/8/layout/radial5"/>
    <dgm:cxn modelId="{826F47C6-484F-4C52-9F1B-AB0D657F9254}" srcId="{190F5496-27B8-49B3-8945-35B161FF645C}" destId="{F537D7BE-4C1F-4B35-AB28-54A60DB9516C}" srcOrd="0" destOrd="0" parTransId="{86E90A9B-49CD-4535-8857-6A328558FC27}" sibTransId="{F78425D2-B410-4E7E-A968-C4AA338CBE8B}"/>
    <dgm:cxn modelId="{FCC6C1A8-C679-4CD3-81F1-BE628D26A6AA}" type="presOf" srcId="{8F4FCE25-878D-402D-9461-6307F6C516D2}" destId="{7E6302B7-B69B-4177-B943-06B5A851C020}" srcOrd="0" destOrd="0" presId="urn:microsoft.com/office/officeart/2005/8/layout/radial5"/>
    <dgm:cxn modelId="{EACA8A1B-B81D-44D5-84B3-463A66744576}" type="presOf" srcId="{74772303-42AF-4D24-B808-8C872F0B3EE4}" destId="{51A97257-8B72-4FB1-886F-B05F287EBEB5}" srcOrd="0" destOrd="0" presId="urn:microsoft.com/office/officeart/2005/8/layout/radial5"/>
    <dgm:cxn modelId="{7B46353A-94DB-468B-89E5-0FF5914209D2}" type="presOf" srcId="{3C79F154-7EE4-4A73-BB17-D224A114CAE3}" destId="{F2BB37F5-3A4A-493A-96F5-6AE4ADFF4E3B}" srcOrd="0" destOrd="0" presId="urn:microsoft.com/office/officeart/2005/8/layout/radial5"/>
    <dgm:cxn modelId="{8AB840AE-7C97-471F-8B72-2004C2AE0A91}" type="presOf" srcId="{855AF5D8-A506-489D-8C5D-D1B7844138D1}" destId="{A9908DFB-F2AF-4608-808B-29E830D10CD0}" srcOrd="1" destOrd="0" presId="urn:microsoft.com/office/officeart/2005/8/layout/radial5"/>
    <dgm:cxn modelId="{42730CC8-C6A2-48CF-9D61-8487C6B8D944}" type="presOf" srcId="{190F5496-27B8-49B3-8945-35B161FF645C}" destId="{D00FAA73-1817-4782-910B-98C3BF597280}" srcOrd="0" destOrd="0" presId="urn:microsoft.com/office/officeart/2005/8/layout/radial5"/>
    <dgm:cxn modelId="{8B25F63B-9343-4390-BB69-D12FE1E76897}" srcId="{F537D7BE-4C1F-4B35-AB28-54A60DB9516C}" destId="{3C79F154-7EE4-4A73-BB17-D224A114CAE3}" srcOrd="1" destOrd="0" parTransId="{855AF5D8-A506-489D-8C5D-D1B7844138D1}" sibTransId="{2148BCCC-9FEC-42B7-82A1-C9C11C575BA3}"/>
    <dgm:cxn modelId="{A304BB8B-F37F-49A5-95A3-50DB2DB9A85D}" srcId="{F537D7BE-4C1F-4B35-AB28-54A60DB9516C}" destId="{5594D705-4A89-4373-AE14-63203C7CDE28}" srcOrd="4" destOrd="0" parTransId="{8F4FCE25-878D-402D-9461-6307F6C516D2}" sibTransId="{6DE55CEA-03B6-43C8-9D78-98829A7BB631}"/>
    <dgm:cxn modelId="{6631BC4C-4004-442A-B6A8-EC912D7E012B}" type="presOf" srcId="{F537D7BE-4C1F-4B35-AB28-54A60DB9516C}" destId="{91E42755-2875-471E-A4D9-AC61687FAC5F}" srcOrd="0" destOrd="0" presId="urn:microsoft.com/office/officeart/2005/8/layout/radial5"/>
    <dgm:cxn modelId="{EE8956DF-10FC-4216-8DB5-213DE83EC627}" type="presOf" srcId="{5594D705-4A89-4373-AE14-63203C7CDE28}" destId="{C9EC482E-2CC5-4D4F-9038-70356468CA9F}" srcOrd="0" destOrd="0" presId="urn:microsoft.com/office/officeart/2005/8/layout/radial5"/>
    <dgm:cxn modelId="{B7058845-B569-492F-B188-4ED903BADEF2}" type="presOf" srcId="{8A654C0B-A64A-42CC-B123-774A7C7EA88A}" destId="{85B9D5EF-3518-4279-BE49-EB2C8AB6580D}" srcOrd="0" destOrd="0" presId="urn:microsoft.com/office/officeart/2005/8/layout/radial5"/>
    <dgm:cxn modelId="{3A11E2EB-3AB6-4CE9-AEF7-451C4D55A050}" type="presOf" srcId="{855AF5D8-A506-489D-8C5D-D1B7844138D1}" destId="{62FCB5F6-8832-40BE-8E68-9FE4F75F3D1C}" srcOrd="0" destOrd="0" presId="urn:microsoft.com/office/officeart/2005/8/layout/radial5"/>
    <dgm:cxn modelId="{67B2A229-711D-4752-8166-2AD7CE8D7D92}" type="presOf" srcId="{74772303-42AF-4D24-B808-8C872F0B3EE4}" destId="{6D3F2485-6510-4C8D-BE6C-771F52208F6B}" srcOrd="1" destOrd="0" presId="urn:microsoft.com/office/officeart/2005/8/layout/radial5"/>
    <dgm:cxn modelId="{CE6542A4-BCD1-4471-9BE7-B044A5C804EA}" type="presOf" srcId="{0140B9D1-23D6-42D0-8863-EC7514D10AE6}" destId="{05F57ACB-B193-42FF-916F-220EB0301721}" srcOrd="0" destOrd="0" presId="urn:microsoft.com/office/officeart/2005/8/layout/radial5"/>
    <dgm:cxn modelId="{552BBE16-7C40-4CD8-9DC9-D5C22A23A2E1}" type="presOf" srcId="{8F4FCE25-878D-402D-9461-6307F6C516D2}" destId="{DB75BF54-C5B4-4B17-AFE1-0D93B09A75E5}" srcOrd="1" destOrd="0" presId="urn:microsoft.com/office/officeart/2005/8/layout/radial5"/>
    <dgm:cxn modelId="{39C3DBC5-A284-4BC3-83BF-CDB880085167}" type="presOf" srcId="{BE675B1C-23ED-4E82-8C28-FDA7BA2CEDF1}" destId="{F599EFCD-F0AE-444A-91AA-0F25CD5AD3BA}" srcOrd="0" destOrd="0" presId="urn:microsoft.com/office/officeart/2005/8/layout/radial5"/>
    <dgm:cxn modelId="{7D753374-7E6A-405F-91CC-13FCD85B369A}" srcId="{F537D7BE-4C1F-4B35-AB28-54A60DB9516C}" destId="{BE675B1C-23ED-4E82-8C28-FDA7BA2CEDF1}" srcOrd="2" destOrd="0" parTransId="{74772303-42AF-4D24-B808-8C872F0B3EE4}" sibTransId="{198DFF48-00F8-4BD7-88D4-50B4B7A7F166}"/>
    <dgm:cxn modelId="{EFC26606-0F3B-4B16-9273-34BFB1E72990}" type="presOf" srcId="{A2B6A2DF-9DF4-408E-9864-FDFFFA2B8D89}" destId="{7DA26BEC-558C-48EE-8F95-A965C47DC5B1}" srcOrd="0" destOrd="0" presId="urn:microsoft.com/office/officeart/2005/8/layout/radial5"/>
    <dgm:cxn modelId="{E200E211-64A7-410C-9D66-642C8D479646}" type="presParOf" srcId="{D00FAA73-1817-4782-910B-98C3BF597280}" destId="{91E42755-2875-471E-A4D9-AC61687FAC5F}" srcOrd="0" destOrd="0" presId="urn:microsoft.com/office/officeart/2005/8/layout/radial5"/>
    <dgm:cxn modelId="{0F25CD06-A3A2-46CB-B4E9-8C8940A8C4DB}" type="presParOf" srcId="{D00FAA73-1817-4782-910B-98C3BF597280}" destId="{6E48FAF9-E5B6-40F1-9F4A-BF327095DF8D}" srcOrd="1" destOrd="0" presId="urn:microsoft.com/office/officeart/2005/8/layout/radial5"/>
    <dgm:cxn modelId="{DF714130-49D3-40B5-94D0-698339D48B0C}" type="presParOf" srcId="{6E48FAF9-E5B6-40F1-9F4A-BF327095DF8D}" destId="{FD0DB830-2956-4668-9048-DD075D0853D9}" srcOrd="0" destOrd="0" presId="urn:microsoft.com/office/officeart/2005/8/layout/radial5"/>
    <dgm:cxn modelId="{0827FBFD-CB75-4DAC-B366-B4AD01C338EC}" type="presParOf" srcId="{D00FAA73-1817-4782-910B-98C3BF597280}" destId="{85B9D5EF-3518-4279-BE49-EB2C8AB6580D}" srcOrd="2" destOrd="0" presId="urn:microsoft.com/office/officeart/2005/8/layout/radial5"/>
    <dgm:cxn modelId="{A358710D-F955-4BF0-BDEA-3F4A54778C12}" type="presParOf" srcId="{D00FAA73-1817-4782-910B-98C3BF597280}" destId="{62FCB5F6-8832-40BE-8E68-9FE4F75F3D1C}" srcOrd="3" destOrd="0" presId="urn:microsoft.com/office/officeart/2005/8/layout/radial5"/>
    <dgm:cxn modelId="{5B6FB6CD-0A68-4CC2-8DA6-29F6EBE2B486}" type="presParOf" srcId="{62FCB5F6-8832-40BE-8E68-9FE4F75F3D1C}" destId="{A9908DFB-F2AF-4608-808B-29E830D10CD0}" srcOrd="0" destOrd="0" presId="urn:microsoft.com/office/officeart/2005/8/layout/radial5"/>
    <dgm:cxn modelId="{3317F526-CF0F-48C8-BBBA-DBCA21261F7A}" type="presParOf" srcId="{D00FAA73-1817-4782-910B-98C3BF597280}" destId="{F2BB37F5-3A4A-493A-96F5-6AE4ADFF4E3B}" srcOrd="4" destOrd="0" presId="urn:microsoft.com/office/officeart/2005/8/layout/radial5"/>
    <dgm:cxn modelId="{F383470D-F060-4534-A9DD-5596153E7A49}" type="presParOf" srcId="{D00FAA73-1817-4782-910B-98C3BF597280}" destId="{51A97257-8B72-4FB1-886F-B05F287EBEB5}" srcOrd="5" destOrd="0" presId="urn:microsoft.com/office/officeart/2005/8/layout/radial5"/>
    <dgm:cxn modelId="{58B57C74-C395-41DE-80F6-FD97CDC2BAEE}" type="presParOf" srcId="{51A97257-8B72-4FB1-886F-B05F287EBEB5}" destId="{6D3F2485-6510-4C8D-BE6C-771F52208F6B}" srcOrd="0" destOrd="0" presId="urn:microsoft.com/office/officeart/2005/8/layout/radial5"/>
    <dgm:cxn modelId="{6BE85BD7-D870-475C-93D1-A59733CD2073}" type="presParOf" srcId="{D00FAA73-1817-4782-910B-98C3BF597280}" destId="{F599EFCD-F0AE-444A-91AA-0F25CD5AD3BA}" srcOrd="6" destOrd="0" presId="urn:microsoft.com/office/officeart/2005/8/layout/radial5"/>
    <dgm:cxn modelId="{C0BBAB37-82C4-446D-9BA5-883A042883BC}" type="presParOf" srcId="{D00FAA73-1817-4782-910B-98C3BF597280}" destId="{05F57ACB-B193-42FF-916F-220EB0301721}" srcOrd="7" destOrd="0" presId="urn:microsoft.com/office/officeart/2005/8/layout/radial5"/>
    <dgm:cxn modelId="{4C177EA0-A3F2-4C5C-B9D5-78486C58492F}" type="presParOf" srcId="{05F57ACB-B193-42FF-916F-220EB0301721}" destId="{DE426E79-F138-4A48-9396-2C10437A6A74}" srcOrd="0" destOrd="0" presId="urn:microsoft.com/office/officeart/2005/8/layout/radial5"/>
    <dgm:cxn modelId="{1FABBB14-E692-497E-9A6A-61BD56C4AEDD}" type="presParOf" srcId="{D00FAA73-1817-4782-910B-98C3BF597280}" destId="{7DA26BEC-558C-48EE-8F95-A965C47DC5B1}" srcOrd="8" destOrd="0" presId="urn:microsoft.com/office/officeart/2005/8/layout/radial5"/>
    <dgm:cxn modelId="{4E3D6A59-96D7-451A-977B-2574378DA682}" type="presParOf" srcId="{D00FAA73-1817-4782-910B-98C3BF597280}" destId="{7E6302B7-B69B-4177-B943-06B5A851C020}" srcOrd="9" destOrd="0" presId="urn:microsoft.com/office/officeart/2005/8/layout/radial5"/>
    <dgm:cxn modelId="{058FA69A-52D1-4EDC-83D4-E932A83C30B5}" type="presParOf" srcId="{7E6302B7-B69B-4177-B943-06B5A851C020}" destId="{DB75BF54-C5B4-4B17-AFE1-0D93B09A75E5}" srcOrd="0" destOrd="0" presId="urn:microsoft.com/office/officeart/2005/8/layout/radial5"/>
    <dgm:cxn modelId="{FE2FFDF5-8645-4597-8375-08E66983CEAA}" type="presParOf" srcId="{D00FAA73-1817-4782-910B-98C3BF597280}" destId="{C9EC482E-2CC5-4D4F-9038-70356468CA9F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0DA99E-7C09-4ADB-A1A9-537D0299B8E8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2FD9FB-1DC9-42B2-96A9-B5A058764397}">
      <dgm:prSet phldrT="[Text]" custT="1"/>
      <dgm:spPr/>
      <dgm:t>
        <a:bodyPr/>
        <a:lstStyle/>
        <a:p>
          <a:pPr algn="l"/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2010</a:t>
          </a:r>
        </a:p>
      </dgm:t>
    </dgm:pt>
    <dgm:pt modelId="{72EC1C4B-C50A-49E6-A681-52E8AFA768F3}" type="parTrans" cxnId="{565E22DA-ED2D-4373-8269-7203754C0B79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7FDB7B74-2FBC-49EE-90A1-715DD470BDE3}" type="sibTrans" cxnId="{565E22DA-ED2D-4373-8269-7203754C0B79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6D6D79D6-DE26-435E-8A7E-AA0979C5CD5E}">
      <dgm:prSet phldrT="[Text]" custT="1"/>
      <dgm:spPr/>
      <dgm:t>
        <a:bodyPr/>
        <a:lstStyle/>
        <a:p>
          <a:pPr algn="l"/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2012</a:t>
          </a:r>
        </a:p>
      </dgm:t>
    </dgm:pt>
    <dgm:pt modelId="{ABD84D51-62E5-4987-8DC2-5A3F8540C923}" type="parTrans" cxnId="{A89BD23C-71DE-414E-9AD0-03F2ABE99F8C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2B275D22-9667-43BC-9DF2-43E40BE57157}" type="sibTrans" cxnId="{A89BD23C-71DE-414E-9AD0-03F2ABE99F8C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27BEF7CE-6130-43DF-9F86-3C7A2CAA7FE8}">
      <dgm:prSet custT="1"/>
      <dgm:spPr/>
      <dgm:t>
        <a:bodyPr/>
        <a:lstStyle/>
        <a:p>
          <a:pPr algn="l"/>
          <a:r>
            <a:rPr lang="en-US" sz="1600" dirty="0">
              <a:latin typeface="Trebuchet MS" panose="020B0603020202020204" pitchFamily="34" charset="0"/>
            </a:rPr>
            <a:t>Self Service - Bill payment machines - Cash</a:t>
          </a:r>
        </a:p>
      </dgm:t>
    </dgm:pt>
    <dgm:pt modelId="{05AC88BE-C125-422C-9477-3508EF6DDCF0}" type="parTrans" cxnId="{A61A6534-BC64-4305-8009-CD08B3D47AAF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34988CE7-7E68-4FB1-8ABD-9C3CEB21117A}" type="sibTrans" cxnId="{A61A6534-BC64-4305-8009-CD08B3D47AAF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7940B286-FE25-475F-AE3C-9D3640B0465B}">
      <dgm:prSet custT="1"/>
      <dgm:spPr/>
      <dgm:t>
        <a:bodyPr/>
        <a:lstStyle/>
        <a:p>
          <a:pPr algn="l"/>
          <a:r>
            <a:rPr lang="en-US" sz="1600" dirty="0">
              <a:latin typeface="Trebuchet MS" panose="020B0603020202020204" pitchFamily="34" charset="0"/>
            </a:rPr>
            <a:t>Online Integration with banks for payments</a:t>
          </a:r>
        </a:p>
      </dgm:t>
    </dgm:pt>
    <dgm:pt modelId="{55DC0E30-431B-41D0-8D72-68DD2BD13C69}" type="parTrans" cxnId="{D22371F8-4797-42F0-8912-88EBF81F6F6B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CDE02C6E-2522-4694-99A1-B99396392234}" type="sibTrans" cxnId="{D22371F8-4797-42F0-8912-88EBF81F6F6B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3EE45A23-61EC-436E-909E-3A9E97D85C7D}">
      <dgm:prSet custT="1"/>
      <dgm:spPr/>
      <dgm:t>
        <a:bodyPr/>
        <a:lstStyle/>
        <a:p>
          <a:pPr algn="l"/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2016</a:t>
          </a:r>
        </a:p>
      </dgm:t>
    </dgm:pt>
    <dgm:pt modelId="{8D9D46FC-5F55-4989-B82E-BAFF4964284C}" type="parTrans" cxnId="{FC06B8ED-55E7-4B74-9F86-D45EC3B15CFC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60F71950-9699-49C8-88DA-85FA9964AA38}" type="sibTrans" cxnId="{FC06B8ED-55E7-4B74-9F86-D45EC3B15CFC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32A8E8A7-B138-4FE0-A211-6C3864F0A908}">
      <dgm:prSet custT="1"/>
      <dgm:spPr/>
      <dgm:t>
        <a:bodyPr/>
        <a:lstStyle/>
        <a:p>
          <a:pPr algn="l"/>
          <a:r>
            <a:rPr lang="en-US" sz="1600" dirty="0">
              <a:latin typeface="Trebuchet MS" panose="020B0603020202020204" pitchFamily="34" charset="0"/>
            </a:rPr>
            <a:t>Mobile </a:t>
          </a:r>
          <a:r>
            <a:rPr lang="en-US" sz="1600" dirty="0" smtClean="0">
              <a:latin typeface="Trebuchet MS" panose="020B0603020202020204" pitchFamily="34" charset="0"/>
            </a:rPr>
            <a:t>Application launched ~ 700k App Downloads of user base as of June’22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13C025B3-344B-483F-87E5-D6859AB9E849}" type="parTrans" cxnId="{033DEF46-6977-43E2-8BA4-601247655A2E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335CE709-7C9C-4851-A090-DFF8800DF4F8}" type="sibTrans" cxnId="{033DEF46-6977-43E2-8BA4-601247655A2E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366FF8E6-0C61-4830-8B67-C47C287127B2}">
      <dgm:prSet custT="1"/>
      <dgm:spPr/>
      <dgm:t>
        <a:bodyPr/>
        <a:lstStyle/>
        <a:p>
          <a:pPr algn="l"/>
          <a:r>
            <a: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2017</a:t>
          </a:r>
        </a:p>
      </dgm:t>
    </dgm:pt>
    <dgm:pt modelId="{154D7C23-BD07-4E15-9979-FEE8C14AAC66}" type="parTrans" cxnId="{4E04FAC9-6DB0-42BD-A0CB-B4468D807446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65F8A880-F66C-48E6-A4B6-95C11DD9A228}" type="sibTrans" cxnId="{4E04FAC9-6DB0-42BD-A0CB-B4468D807446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CD6A8A5F-C083-4AFB-BFD4-221F8BACDFB2}">
      <dgm:prSet custT="1"/>
      <dgm:spPr/>
      <dgm:t>
        <a:bodyPr/>
        <a:lstStyle/>
        <a:p>
          <a:pPr algn="l"/>
          <a:r>
            <a:rPr lang="en-US" sz="1600" dirty="0" smtClean="0">
              <a:latin typeface="Trebuchet MS" panose="020B0603020202020204" pitchFamily="34" charset="0"/>
            </a:rPr>
            <a:t>Collection through Web Portal </a:t>
          </a:r>
          <a:r>
            <a:rPr lang="en-US" sz="1600" dirty="0">
              <a:latin typeface="Trebuchet MS" panose="020B0603020202020204" pitchFamily="34" charset="0"/>
            </a:rPr>
            <a:t>launched</a:t>
          </a:r>
        </a:p>
      </dgm:t>
    </dgm:pt>
    <dgm:pt modelId="{48377E94-9EBD-40CA-B73C-44BB1F02DE29}" type="parTrans" cxnId="{8D46479C-DB61-4190-ADBA-D7AE2B03EEC3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7DC24B3C-3ED6-4E9E-92BF-FF66082F3DF9}" type="sibTrans" cxnId="{8D46479C-DB61-4190-ADBA-D7AE2B03EEC3}">
      <dgm:prSet/>
      <dgm:spPr/>
      <dgm:t>
        <a:bodyPr/>
        <a:lstStyle/>
        <a:p>
          <a:pPr algn="l"/>
          <a:endParaRPr lang="en-US" sz="1200">
            <a:latin typeface="Trebuchet MS" panose="020B0603020202020204" pitchFamily="34" charset="0"/>
          </a:endParaRPr>
        </a:p>
      </dgm:t>
    </dgm:pt>
    <dgm:pt modelId="{147722D1-454B-4F28-B076-B08D0671381E}">
      <dgm:prSet custT="1"/>
      <dgm:spPr/>
      <dgm:t>
        <a:bodyPr/>
        <a:lstStyle/>
        <a:p>
          <a:pPr algn="l"/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2014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 pitchFamily="34" charset="0"/>
          </a:endParaRPr>
        </a:p>
      </dgm:t>
    </dgm:pt>
    <dgm:pt modelId="{68B4971B-EB86-4A70-98B2-F8ACF54B0D4E}" type="parTrans" cxnId="{98CFF1E5-6BC1-403A-AC0A-AED46F668FD7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40DCA6E9-DE52-4322-B3EB-001D7400465F}" type="sibTrans" cxnId="{98CFF1E5-6BC1-403A-AC0A-AED46F668FD7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E53726B5-784D-45D3-A620-DB59D9E96B79}">
      <dgm:prSet custT="1"/>
      <dgm:spPr/>
      <dgm:t>
        <a:bodyPr/>
        <a:lstStyle/>
        <a:p>
          <a:pPr algn="l"/>
          <a:r>
            <a:rPr lang="en-US" sz="1600" dirty="0" smtClean="0">
              <a:latin typeface="Trebuchet MS" panose="020B0603020202020204" pitchFamily="34" charset="0"/>
            </a:rPr>
            <a:t>Enabled POS transactions across all branches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4410204A-2482-4417-BDC5-F1DE81D14968}" type="parTrans" cxnId="{CD35ECF1-5F24-477D-BE48-42ED55D2BDCC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49EC79F2-CC99-4F49-BD24-DFD7C65D94E5}" type="sibTrans" cxnId="{CD35ECF1-5F24-477D-BE48-42ED55D2BDCC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A0036892-5BC1-4F41-85DB-D3C195271904}">
      <dgm:prSet custT="1"/>
      <dgm:spPr/>
      <dgm:t>
        <a:bodyPr/>
        <a:lstStyle/>
        <a:p>
          <a:pPr algn="l"/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2019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 pitchFamily="34" charset="0"/>
          </a:endParaRPr>
        </a:p>
      </dgm:t>
    </dgm:pt>
    <dgm:pt modelId="{57546D39-0DA6-4B66-81FF-BE8EC322CD2F}" type="parTrans" cxnId="{01B76DBE-E508-4406-A8D2-F89FE81BBBBA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D1262B08-D5E0-47E2-9A34-5166CF187E0A}" type="sibTrans" cxnId="{01B76DBE-E508-4406-A8D2-F89FE81BBBBA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984156AF-AF34-4E88-888F-2D36BEB537CD}">
      <dgm:prSet custT="1"/>
      <dgm:spPr/>
      <dgm:t>
        <a:bodyPr/>
        <a:lstStyle/>
        <a:p>
          <a:pPr algn="l"/>
          <a:r>
            <a:rPr lang="en-US" sz="1600" dirty="0" smtClean="0">
              <a:latin typeface="Trebuchet MS" panose="020B0603020202020204" pitchFamily="34" charset="0"/>
            </a:rPr>
            <a:t>Launched Electricity Prepaid Recharge Service across Oman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56C9F3FE-0140-449E-B891-E009767A4392}" type="parTrans" cxnId="{36648408-41DF-4676-BF9B-9042109175DB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4FCCDF65-3468-4127-A8EF-D06D643290EE}" type="sibTrans" cxnId="{36648408-41DF-4676-BF9B-9042109175DB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42FE0DAC-6016-4535-A38F-B5B38F4C61D9}">
      <dgm:prSet custT="1"/>
      <dgm:spPr/>
      <dgm:t>
        <a:bodyPr/>
        <a:lstStyle/>
        <a:p>
          <a:pPr algn="l"/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2022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 pitchFamily="34" charset="0"/>
          </a:endParaRPr>
        </a:p>
      </dgm:t>
    </dgm:pt>
    <dgm:pt modelId="{5A162B33-95B6-4479-B516-71B54D7C0AAE}" type="parTrans" cxnId="{DA0EB803-D359-4D47-BF4C-A22A1FA665F2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6456BD95-C49D-404A-8A59-DB9E303C37B0}" type="sibTrans" cxnId="{DA0EB803-D359-4D47-BF4C-A22A1FA665F2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A769AE7A-76F5-4855-948F-7326D2D42EBE}">
      <dgm:prSet custT="1"/>
      <dgm:spPr/>
      <dgm:t>
        <a:bodyPr/>
        <a:lstStyle/>
        <a:p>
          <a:pPr algn="l"/>
          <a:r>
            <a:rPr lang="en-US" sz="1600" dirty="0" smtClean="0">
              <a:latin typeface="Trebuchet MS" panose="020B0603020202020204" pitchFamily="34" charset="0"/>
            </a:rPr>
            <a:t>Tanker Management System for Haya DIAM</a:t>
          </a:r>
          <a:endParaRPr lang="en-US" sz="2000" b="1" dirty="0">
            <a:solidFill>
              <a:srgbClr val="92D050"/>
            </a:solidFill>
            <a:latin typeface="Trebuchet MS" panose="020B0603020202020204" pitchFamily="34" charset="0"/>
          </a:endParaRPr>
        </a:p>
      </dgm:t>
    </dgm:pt>
    <dgm:pt modelId="{DD77A99C-7DE5-4C58-8D6B-A0DCD40777B8}" type="parTrans" cxnId="{2A01C282-56F9-4131-90C2-2E50F719690C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A693F211-26E2-463E-BF1E-7F82B2D3798D}" type="sibTrans" cxnId="{2A01C282-56F9-4131-90C2-2E50F719690C}">
      <dgm:prSet/>
      <dgm:spPr/>
      <dgm:t>
        <a:bodyPr/>
        <a:lstStyle/>
        <a:p>
          <a:pPr algn="l"/>
          <a:endParaRPr lang="en-US" sz="1600">
            <a:latin typeface="Trebuchet MS" panose="020B0603020202020204" pitchFamily="34" charset="0"/>
          </a:endParaRPr>
        </a:p>
      </dgm:t>
    </dgm:pt>
    <dgm:pt modelId="{C922196A-5156-4036-9F49-3DE2FE6B2C37}">
      <dgm:prSet custT="1"/>
      <dgm:spPr/>
      <dgm:t>
        <a:bodyPr/>
        <a:lstStyle/>
        <a:p>
          <a:pPr algn="l"/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2020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 pitchFamily="34" charset="0"/>
          </a:endParaRPr>
        </a:p>
      </dgm:t>
    </dgm:pt>
    <dgm:pt modelId="{02C3E439-66A8-4C84-9FB8-F81DA57B808E}" type="parTrans" cxnId="{19E3E626-A2A9-4417-A411-BF7656C2880C}">
      <dgm:prSet/>
      <dgm:spPr/>
      <dgm:t>
        <a:bodyPr/>
        <a:lstStyle/>
        <a:p>
          <a:endParaRPr lang="en-US"/>
        </a:p>
      </dgm:t>
    </dgm:pt>
    <dgm:pt modelId="{AACFA378-62CD-40EC-A701-E122039300BF}" type="sibTrans" cxnId="{19E3E626-A2A9-4417-A411-BF7656C2880C}">
      <dgm:prSet/>
      <dgm:spPr/>
      <dgm:t>
        <a:bodyPr/>
        <a:lstStyle/>
        <a:p>
          <a:endParaRPr lang="en-US"/>
        </a:p>
      </dgm:t>
    </dgm:pt>
    <dgm:pt modelId="{DD97D313-167D-4FEF-8B0F-2ACAD141AEB0}">
      <dgm:prSet custT="1"/>
      <dgm:spPr/>
      <dgm:t>
        <a:bodyPr/>
        <a:lstStyle/>
        <a:p>
          <a:pPr algn="l"/>
          <a:r>
            <a:rPr lang="en-US" sz="1600" dirty="0" smtClean="0">
              <a:latin typeface="Trebuchet MS" panose="020B0603020202020204" pitchFamily="34" charset="0"/>
            </a:rPr>
            <a:t>Collection Services for PASI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265EADED-9CA2-4DE4-944B-9601AFF859A2}" type="parTrans" cxnId="{6A15663F-2056-424B-B77C-21C3F5C2E1E2}">
      <dgm:prSet/>
      <dgm:spPr/>
      <dgm:t>
        <a:bodyPr/>
        <a:lstStyle/>
        <a:p>
          <a:endParaRPr lang="en-US"/>
        </a:p>
      </dgm:t>
    </dgm:pt>
    <dgm:pt modelId="{9FAE49BD-F695-4FD9-8427-18F349DCAEA1}" type="sibTrans" cxnId="{6A15663F-2056-424B-B77C-21C3F5C2E1E2}">
      <dgm:prSet/>
      <dgm:spPr/>
      <dgm:t>
        <a:bodyPr/>
        <a:lstStyle/>
        <a:p>
          <a:endParaRPr lang="en-US"/>
        </a:p>
      </dgm:t>
    </dgm:pt>
    <dgm:pt modelId="{3EE6F618-B6B2-47D4-97E5-5BCC5A3A24AA}">
      <dgm:prSet custT="1"/>
      <dgm:spPr/>
      <dgm:t>
        <a:bodyPr/>
        <a:lstStyle/>
        <a:p>
          <a:pPr algn="l"/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2021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 pitchFamily="34" charset="0"/>
          </a:endParaRPr>
        </a:p>
      </dgm:t>
    </dgm:pt>
    <dgm:pt modelId="{CE561DAA-6AA9-4D81-86B3-901690E9DD1A}" type="parTrans" cxnId="{13EE3E48-92E9-4A30-952C-90058FFAA873}">
      <dgm:prSet/>
      <dgm:spPr/>
      <dgm:t>
        <a:bodyPr/>
        <a:lstStyle/>
        <a:p>
          <a:endParaRPr lang="en-US"/>
        </a:p>
      </dgm:t>
    </dgm:pt>
    <dgm:pt modelId="{3A45641E-880A-42C6-AAE8-C31F09DA3728}" type="sibTrans" cxnId="{13EE3E48-92E9-4A30-952C-90058FFAA873}">
      <dgm:prSet/>
      <dgm:spPr/>
      <dgm:t>
        <a:bodyPr/>
        <a:lstStyle/>
        <a:p>
          <a:endParaRPr lang="en-US"/>
        </a:p>
      </dgm:t>
    </dgm:pt>
    <dgm:pt modelId="{7789A274-7D6F-4F35-B5B0-757EF52B1AFF}">
      <dgm:prSet custT="1"/>
      <dgm:spPr/>
      <dgm:t>
        <a:bodyPr/>
        <a:lstStyle/>
        <a:p>
          <a:pPr algn="l"/>
          <a:r>
            <a:rPr lang="en-US" sz="1600" dirty="0" smtClean="0">
              <a:latin typeface="Trebuchet MS" panose="020B0603020202020204" pitchFamily="34" charset="0"/>
            </a:rPr>
            <a:t>Collection services for Motor vehicle insurance renewal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ECAB6666-E00F-4D58-83D2-F20666DA7375}" type="parTrans" cxnId="{1A7E838F-A519-457E-80CD-24A342959F02}">
      <dgm:prSet/>
      <dgm:spPr/>
      <dgm:t>
        <a:bodyPr/>
        <a:lstStyle/>
        <a:p>
          <a:endParaRPr lang="en-US"/>
        </a:p>
      </dgm:t>
    </dgm:pt>
    <dgm:pt modelId="{8B5EFDB4-5135-4804-AA3C-E703411746ED}" type="sibTrans" cxnId="{1A7E838F-A519-457E-80CD-24A342959F02}">
      <dgm:prSet/>
      <dgm:spPr/>
      <dgm:t>
        <a:bodyPr/>
        <a:lstStyle/>
        <a:p>
          <a:endParaRPr lang="en-US"/>
        </a:p>
      </dgm:t>
    </dgm:pt>
    <dgm:pt modelId="{3406B9B4-ADD1-47CE-8785-4291CD4CE466}">
      <dgm:prSet custT="1"/>
      <dgm:spPr/>
      <dgm:t>
        <a:bodyPr/>
        <a:lstStyle/>
        <a:p>
          <a:pPr algn="l"/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2022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 pitchFamily="34" charset="0"/>
          </a:endParaRPr>
        </a:p>
      </dgm:t>
    </dgm:pt>
    <dgm:pt modelId="{B2625130-010E-4A02-A970-6FB8DA526F81}" type="parTrans" cxnId="{1BC02192-5D98-457C-B277-DDB71BB4134E}">
      <dgm:prSet/>
      <dgm:spPr/>
      <dgm:t>
        <a:bodyPr/>
        <a:lstStyle/>
        <a:p>
          <a:endParaRPr lang="en-US"/>
        </a:p>
      </dgm:t>
    </dgm:pt>
    <dgm:pt modelId="{2FCBE439-5790-4661-A0F1-8E0C2D410746}" type="sibTrans" cxnId="{1BC02192-5D98-457C-B277-DDB71BB4134E}">
      <dgm:prSet/>
      <dgm:spPr/>
      <dgm:t>
        <a:bodyPr/>
        <a:lstStyle/>
        <a:p>
          <a:endParaRPr lang="en-US"/>
        </a:p>
      </dgm:t>
    </dgm:pt>
    <dgm:pt modelId="{22D2BE32-46A9-4989-B826-8F21467FCA32}">
      <dgm:prSet custT="1"/>
      <dgm:spPr/>
      <dgm:t>
        <a:bodyPr/>
        <a:lstStyle/>
        <a:p>
          <a:pPr algn="l"/>
          <a:r>
            <a:rPr lang="en-US" sz="1600" dirty="0" smtClean="0">
              <a:latin typeface="Trebuchet MS" panose="020B0603020202020204" pitchFamily="34" charset="0"/>
            </a:rPr>
            <a:t>Collection Services for ROP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C8CBDF94-B3F8-4873-A07C-43ECDFA25D67}" type="parTrans" cxnId="{36EC44CF-8C6D-4B6B-B9B6-D4B9C2C84F42}">
      <dgm:prSet/>
      <dgm:spPr/>
      <dgm:t>
        <a:bodyPr/>
        <a:lstStyle/>
        <a:p>
          <a:endParaRPr lang="en-US"/>
        </a:p>
      </dgm:t>
    </dgm:pt>
    <dgm:pt modelId="{D37A0E86-9AFB-4A1E-A72A-D7D2BFF814B3}" type="sibTrans" cxnId="{36EC44CF-8C6D-4B6B-B9B6-D4B9C2C84F42}">
      <dgm:prSet/>
      <dgm:spPr/>
      <dgm:t>
        <a:bodyPr/>
        <a:lstStyle/>
        <a:p>
          <a:endParaRPr lang="en-US"/>
        </a:p>
      </dgm:t>
    </dgm:pt>
    <dgm:pt modelId="{88FB5A3B-EE69-40B6-AD9D-C742C579FFF6}" type="pres">
      <dgm:prSet presAssocID="{DD0DA99E-7C09-4ADB-A1A9-537D0299B8E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994528-0EBC-42C5-AF3F-1C5F6EFC7D29}" type="pres">
      <dgm:prSet presAssocID="{F52FD9FB-1DC9-42B2-96A9-B5A058764397}" presName="composite" presStyleCnt="0"/>
      <dgm:spPr/>
    </dgm:pt>
    <dgm:pt modelId="{202E451E-921E-47C1-86E6-2A5A104FFB2B}" type="pres">
      <dgm:prSet presAssocID="{F52FD9FB-1DC9-42B2-96A9-B5A058764397}" presName="parentText" presStyleLbl="alignNode1" presStyleIdx="0" presStyleCnt="10" custScaleX="230422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08ED2-4DA4-45D8-B716-2678A8414F07}" type="pres">
      <dgm:prSet presAssocID="{F52FD9FB-1DC9-42B2-96A9-B5A058764397}" presName="descendantText" presStyleLbl="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B10E6-BA1C-4F0B-8460-6DE177A26B5D}" type="pres">
      <dgm:prSet presAssocID="{7FDB7B74-2FBC-49EE-90A1-715DD470BDE3}" presName="sp" presStyleCnt="0"/>
      <dgm:spPr/>
    </dgm:pt>
    <dgm:pt modelId="{0E6AAEF9-C72B-4584-BA80-ADBA066F59E8}" type="pres">
      <dgm:prSet presAssocID="{6D6D79D6-DE26-435E-8A7E-AA0979C5CD5E}" presName="composite" presStyleCnt="0"/>
      <dgm:spPr/>
    </dgm:pt>
    <dgm:pt modelId="{62EAA16C-11D4-4258-A261-EBD1C4FEAD44}" type="pres">
      <dgm:prSet presAssocID="{6D6D79D6-DE26-435E-8A7E-AA0979C5CD5E}" presName="parentText" presStyleLbl="alignNode1" presStyleIdx="1" presStyleCnt="10" custScaleX="230422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BBB5E-F892-41F1-AE70-50F90D076DE1}" type="pres">
      <dgm:prSet presAssocID="{6D6D79D6-DE26-435E-8A7E-AA0979C5CD5E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419C0-FFC3-4606-84CC-87D4F21C2FC4}" type="pres">
      <dgm:prSet presAssocID="{2B275D22-9667-43BC-9DF2-43E40BE57157}" presName="sp" presStyleCnt="0"/>
      <dgm:spPr/>
    </dgm:pt>
    <dgm:pt modelId="{914F549D-9979-4DFE-AEBE-480EB1E0B083}" type="pres">
      <dgm:prSet presAssocID="{147722D1-454B-4F28-B076-B08D0671381E}" presName="composite" presStyleCnt="0"/>
      <dgm:spPr/>
    </dgm:pt>
    <dgm:pt modelId="{17E5BB92-0E07-4740-B1D0-C209739638AB}" type="pres">
      <dgm:prSet presAssocID="{147722D1-454B-4F28-B076-B08D0671381E}" presName="parentText" presStyleLbl="alignNode1" presStyleIdx="2" presStyleCnt="10" custScaleX="230422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67528-38BA-492A-90C7-4C0526166394}" type="pres">
      <dgm:prSet presAssocID="{147722D1-454B-4F28-B076-B08D0671381E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4471CE-ABCE-4751-BB10-22372A31AF78}" type="pres">
      <dgm:prSet presAssocID="{40DCA6E9-DE52-4322-B3EB-001D7400465F}" presName="sp" presStyleCnt="0"/>
      <dgm:spPr/>
    </dgm:pt>
    <dgm:pt modelId="{B0084041-BDD2-4E9E-881D-E2CFDA804D45}" type="pres">
      <dgm:prSet presAssocID="{3EE45A23-61EC-436E-909E-3A9E97D85C7D}" presName="composite" presStyleCnt="0"/>
      <dgm:spPr/>
    </dgm:pt>
    <dgm:pt modelId="{2A2570C8-DA2C-49D6-87D7-6872B4C82DB7}" type="pres">
      <dgm:prSet presAssocID="{3EE45A23-61EC-436E-909E-3A9E97D85C7D}" presName="parentText" presStyleLbl="alignNode1" presStyleIdx="3" presStyleCnt="10" custScaleX="230422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E4155-54B7-4CCD-AADB-4B92C2C7FA97}" type="pres">
      <dgm:prSet presAssocID="{3EE45A23-61EC-436E-909E-3A9E97D85C7D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C6F6-8D82-4FB2-8D0E-86F92B8DA5BD}" type="pres">
      <dgm:prSet presAssocID="{60F71950-9699-49C8-88DA-85FA9964AA38}" presName="sp" presStyleCnt="0"/>
      <dgm:spPr/>
    </dgm:pt>
    <dgm:pt modelId="{94476762-CFE2-439F-A23E-49846666EB41}" type="pres">
      <dgm:prSet presAssocID="{366FF8E6-0C61-4830-8B67-C47C287127B2}" presName="composite" presStyleCnt="0"/>
      <dgm:spPr/>
    </dgm:pt>
    <dgm:pt modelId="{C963DE4F-565D-458A-BBFC-DBD466303D78}" type="pres">
      <dgm:prSet presAssocID="{366FF8E6-0C61-4830-8B67-C47C287127B2}" presName="parentText" presStyleLbl="alignNode1" presStyleIdx="4" presStyleCnt="10" custScaleX="230422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13347-1D70-4755-909F-004A62BAC58B}" type="pres">
      <dgm:prSet presAssocID="{366FF8E6-0C61-4830-8B67-C47C287127B2}" presName="descendantText" presStyleLbl="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965D9-7BB1-4495-ADCE-FC9FB2A30778}" type="pres">
      <dgm:prSet presAssocID="{65F8A880-F66C-48E6-A4B6-95C11DD9A228}" presName="sp" presStyleCnt="0"/>
      <dgm:spPr/>
    </dgm:pt>
    <dgm:pt modelId="{08EABBF9-8B67-43F9-BCE3-4CE08C62D3A3}" type="pres">
      <dgm:prSet presAssocID="{A0036892-5BC1-4F41-85DB-D3C195271904}" presName="composite" presStyleCnt="0"/>
      <dgm:spPr/>
    </dgm:pt>
    <dgm:pt modelId="{5A882B0F-9266-4F85-AD36-D90AE8CC4FB4}" type="pres">
      <dgm:prSet presAssocID="{A0036892-5BC1-4F41-85DB-D3C195271904}" presName="parentText" presStyleLbl="alignNode1" presStyleIdx="5" presStyleCnt="10" custScaleX="230422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C71ED-6270-4DDA-87C4-A848BCE8EA07}" type="pres">
      <dgm:prSet presAssocID="{A0036892-5BC1-4F41-85DB-D3C195271904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CC392-DC6F-4B34-8DB2-FBA7D6BF0CFA}" type="pres">
      <dgm:prSet presAssocID="{D1262B08-D5E0-47E2-9A34-5166CF187E0A}" presName="sp" presStyleCnt="0"/>
      <dgm:spPr/>
    </dgm:pt>
    <dgm:pt modelId="{2F0A71AC-9497-43F4-9324-1DF049F3931B}" type="pres">
      <dgm:prSet presAssocID="{C922196A-5156-4036-9F49-3DE2FE6B2C37}" presName="composite" presStyleCnt="0"/>
      <dgm:spPr/>
    </dgm:pt>
    <dgm:pt modelId="{5EE3A1F6-5346-4CA7-A804-4487884D5005}" type="pres">
      <dgm:prSet presAssocID="{C922196A-5156-4036-9F49-3DE2FE6B2C37}" presName="parentText" presStyleLbl="alignNode1" presStyleIdx="6" presStyleCnt="10" custScaleX="213875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B1C1E-DAAD-4C98-AFF9-C252CED7F022}" type="pres">
      <dgm:prSet presAssocID="{C922196A-5156-4036-9F49-3DE2FE6B2C37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C49B6-4DB5-4084-8B84-1BE542C69891}" type="pres">
      <dgm:prSet presAssocID="{AACFA378-62CD-40EC-A701-E122039300BF}" presName="sp" presStyleCnt="0"/>
      <dgm:spPr/>
    </dgm:pt>
    <dgm:pt modelId="{1F10391B-494B-498A-A3D0-C985012546BC}" type="pres">
      <dgm:prSet presAssocID="{3EE6F618-B6B2-47D4-97E5-5BCC5A3A24AA}" presName="composite" presStyleCnt="0"/>
      <dgm:spPr/>
    </dgm:pt>
    <dgm:pt modelId="{0E5361E1-B406-497B-B675-B47DFDBEAF6C}" type="pres">
      <dgm:prSet presAssocID="{3EE6F618-B6B2-47D4-97E5-5BCC5A3A24AA}" presName="parentText" presStyleLbl="alignNode1" presStyleIdx="7" presStyleCnt="10" custScaleX="213875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53790-F24A-4A71-A1A4-FD741BEC7201}" type="pres">
      <dgm:prSet presAssocID="{3EE6F618-B6B2-47D4-97E5-5BCC5A3A24AA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BEA16-183F-4A16-BC19-A9FAF1689335}" type="pres">
      <dgm:prSet presAssocID="{3A45641E-880A-42C6-AAE8-C31F09DA3728}" presName="sp" presStyleCnt="0"/>
      <dgm:spPr/>
    </dgm:pt>
    <dgm:pt modelId="{B4766964-ED55-4C8A-84B5-5E0058D5A6F9}" type="pres">
      <dgm:prSet presAssocID="{3406B9B4-ADD1-47CE-8785-4291CD4CE466}" presName="composite" presStyleCnt="0"/>
      <dgm:spPr/>
    </dgm:pt>
    <dgm:pt modelId="{53608843-B1E5-46F2-A70B-8778CFF40A18}" type="pres">
      <dgm:prSet presAssocID="{3406B9B4-ADD1-47CE-8785-4291CD4CE466}" presName="parentText" presStyleLbl="alignNode1" presStyleIdx="8" presStyleCnt="10" custScaleX="213875" custLinFactNeighborX="23462" custLinFactNeighborY="90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3AF5E-3891-4D53-80F4-F500D708275D}" type="pres">
      <dgm:prSet presAssocID="{3406B9B4-ADD1-47CE-8785-4291CD4CE466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92572-1725-49A8-A441-4DC88AC0A16D}" type="pres">
      <dgm:prSet presAssocID="{2FCBE439-5790-4661-A0F1-8E0C2D410746}" presName="sp" presStyleCnt="0"/>
      <dgm:spPr/>
    </dgm:pt>
    <dgm:pt modelId="{60BDF837-822A-4F9C-95FD-0016A75A55A2}" type="pres">
      <dgm:prSet presAssocID="{42FE0DAC-6016-4535-A38F-B5B38F4C61D9}" presName="composite" presStyleCnt="0"/>
      <dgm:spPr/>
    </dgm:pt>
    <dgm:pt modelId="{ED647ECF-1246-4D3A-B9FC-901438CE19F7}" type="pres">
      <dgm:prSet presAssocID="{42FE0DAC-6016-4535-A38F-B5B38F4C61D9}" presName="parentText" presStyleLbl="alignNode1" presStyleIdx="9" presStyleCnt="10" custScaleX="236255" custLinFactNeighborX="23462" custLinFactNeighborY="11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4600B-9663-4DDF-9433-BBA2D10151F9}" type="pres">
      <dgm:prSet presAssocID="{42FE0DAC-6016-4535-A38F-B5B38F4C61D9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2E731B-CD54-4A58-BAAA-617A04ED1FCF}" type="presOf" srcId="{A0036892-5BC1-4F41-85DB-D3C195271904}" destId="{5A882B0F-9266-4F85-AD36-D90AE8CC4FB4}" srcOrd="0" destOrd="0" presId="urn:microsoft.com/office/officeart/2005/8/layout/chevron2"/>
    <dgm:cxn modelId="{4E04FAC9-6DB0-42BD-A0CB-B4468D807446}" srcId="{DD0DA99E-7C09-4ADB-A1A9-537D0299B8E8}" destId="{366FF8E6-0C61-4830-8B67-C47C287127B2}" srcOrd="4" destOrd="0" parTransId="{154D7C23-BD07-4E15-9979-FEE8C14AAC66}" sibTransId="{65F8A880-F66C-48E6-A4B6-95C11DD9A228}"/>
    <dgm:cxn modelId="{A61A6534-BC64-4305-8009-CD08B3D47AAF}" srcId="{F52FD9FB-1DC9-42B2-96A9-B5A058764397}" destId="{27BEF7CE-6130-43DF-9F86-3C7A2CAA7FE8}" srcOrd="0" destOrd="0" parTransId="{05AC88BE-C125-422C-9477-3508EF6DDCF0}" sibTransId="{34988CE7-7E68-4FB1-8ABD-9C3CEB21117A}"/>
    <dgm:cxn modelId="{D22371F8-4797-42F0-8912-88EBF81F6F6B}" srcId="{6D6D79D6-DE26-435E-8A7E-AA0979C5CD5E}" destId="{7940B286-FE25-475F-AE3C-9D3640B0465B}" srcOrd="0" destOrd="0" parTransId="{55DC0E30-431B-41D0-8D72-68DD2BD13C69}" sibTransId="{CDE02C6E-2522-4694-99A1-B99396392234}"/>
    <dgm:cxn modelId="{E48ABFF7-633F-4E14-BCB2-E339F55B350C}" type="presOf" srcId="{147722D1-454B-4F28-B076-B08D0671381E}" destId="{17E5BB92-0E07-4740-B1D0-C209739638AB}" srcOrd="0" destOrd="0" presId="urn:microsoft.com/office/officeart/2005/8/layout/chevron2"/>
    <dgm:cxn modelId="{2A01C282-56F9-4131-90C2-2E50F719690C}" srcId="{42FE0DAC-6016-4535-A38F-B5B38F4C61D9}" destId="{A769AE7A-76F5-4855-948F-7326D2D42EBE}" srcOrd="0" destOrd="0" parTransId="{DD77A99C-7DE5-4C58-8D6B-A0DCD40777B8}" sibTransId="{A693F211-26E2-463E-BF1E-7F82B2D3798D}"/>
    <dgm:cxn modelId="{6C3C71EC-9AD5-406F-B218-9240E09A0916}" type="presOf" srcId="{366FF8E6-0C61-4830-8B67-C47C287127B2}" destId="{C963DE4F-565D-458A-BBFC-DBD466303D78}" srcOrd="0" destOrd="0" presId="urn:microsoft.com/office/officeart/2005/8/layout/chevron2"/>
    <dgm:cxn modelId="{19E3E626-A2A9-4417-A411-BF7656C2880C}" srcId="{DD0DA99E-7C09-4ADB-A1A9-537D0299B8E8}" destId="{C922196A-5156-4036-9F49-3DE2FE6B2C37}" srcOrd="6" destOrd="0" parTransId="{02C3E439-66A8-4C84-9FB8-F81DA57B808E}" sibTransId="{AACFA378-62CD-40EC-A701-E122039300BF}"/>
    <dgm:cxn modelId="{38EB3FF4-5422-4E99-9BB7-75A62220F0B2}" type="presOf" srcId="{F52FD9FB-1DC9-42B2-96A9-B5A058764397}" destId="{202E451E-921E-47C1-86E6-2A5A104FFB2B}" srcOrd="0" destOrd="0" presId="urn:microsoft.com/office/officeart/2005/8/layout/chevron2"/>
    <dgm:cxn modelId="{A023710B-F263-464A-A4A6-874BC31094EF}" type="presOf" srcId="{3EE6F618-B6B2-47D4-97E5-5BCC5A3A24AA}" destId="{0E5361E1-B406-497B-B675-B47DFDBEAF6C}" srcOrd="0" destOrd="0" presId="urn:microsoft.com/office/officeart/2005/8/layout/chevron2"/>
    <dgm:cxn modelId="{5EC16656-B4A9-47FD-BB6E-F435C2E34B40}" type="presOf" srcId="{3406B9B4-ADD1-47CE-8785-4291CD4CE466}" destId="{53608843-B1E5-46F2-A70B-8778CFF40A18}" srcOrd="0" destOrd="0" presId="urn:microsoft.com/office/officeart/2005/8/layout/chevron2"/>
    <dgm:cxn modelId="{8D46479C-DB61-4190-ADBA-D7AE2B03EEC3}" srcId="{366FF8E6-0C61-4830-8B67-C47C287127B2}" destId="{CD6A8A5F-C083-4AFB-BFD4-221F8BACDFB2}" srcOrd="0" destOrd="0" parTransId="{48377E94-9EBD-40CA-B73C-44BB1F02DE29}" sibTransId="{7DC24B3C-3ED6-4E9E-92BF-FF66082F3DF9}"/>
    <dgm:cxn modelId="{033DEF46-6977-43E2-8BA4-601247655A2E}" srcId="{3EE45A23-61EC-436E-909E-3A9E97D85C7D}" destId="{32A8E8A7-B138-4FE0-A211-6C3864F0A908}" srcOrd="0" destOrd="0" parTransId="{13C025B3-344B-483F-87E5-D6859AB9E849}" sibTransId="{335CE709-7C9C-4851-A090-DFF8800DF4F8}"/>
    <dgm:cxn modelId="{A89BD23C-71DE-414E-9AD0-03F2ABE99F8C}" srcId="{DD0DA99E-7C09-4ADB-A1A9-537D0299B8E8}" destId="{6D6D79D6-DE26-435E-8A7E-AA0979C5CD5E}" srcOrd="1" destOrd="0" parTransId="{ABD84D51-62E5-4987-8DC2-5A3F8540C923}" sibTransId="{2B275D22-9667-43BC-9DF2-43E40BE57157}"/>
    <dgm:cxn modelId="{6A15663F-2056-424B-B77C-21C3F5C2E1E2}" srcId="{C922196A-5156-4036-9F49-3DE2FE6B2C37}" destId="{DD97D313-167D-4FEF-8B0F-2ACAD141AEB0}" srcOrd="0" destOrd="0" parTransId="{265EADED-9CA2-4DE4-944B-9601AFF859A2}" sibTransId="{9FAE49BD-F695-4FD9-8427-18F349DCAEA1}"/>
    <dgm:cxn modelId="{565E22DA-ED2D-4373-8269-7203754C0B79}" srcId="{DD0DA99E-7C09-4ADB-A1A9-537D0299B8E8}" destId="{F52FD9FB-1DC9-42B2-96A9-B5A058764397}" srcOrd="0" destOrd="0" parTransId="{72EC1C4B-C50A-49E6-A681-52E8AFA768F3}" sibTransId="{7FDB7B74-2FBC-49EE-90A1-715DD470BDE3}"/>
    <dgm:cxn modelId="{08DA24DF-0D9E-4D57-901C-BD02C19C19C1}" type="presOf" srcId="{7789A274-7D6F-4F35-B5B0-757EF52B1AFF}" destId="{46653790-F24A-4A71-A1A4-FD741BEC7201}" srcOrd="0" destOrd="0" presId="urn:microsoft.com/office/officeart/2005/8/layout/chevron2"/>
    <dgm:cxn modelId="{7C3563C6-46A9-406F-97CA-EFEA3FA87BE2}" type="presOf" srcId="{32A8E8A7-B138-4FE0-A211-6C3864F0A908}" destId="{D76E4155-54B7-4CCD-AADB-4B92C2C7FA97}" srcOrd="0" destOrd="0" presId="urn:microsoft.com/office/officeart/2005/8/layout/chevron2"/>
    <dgm:cxn modelId="{88FDD997-B061-4253-9EA1-3B16721D8072}" type="presOf" srcId="{22D2BE32-46A9-4989-B826-8F21467FCA32}" destId="{4223AF5E-3891-4D53-80F4-F500D708275D}" srcOrd="0" destOrd="0" presId="urn:microsoft.com/office/officeart/2005/8/layout/chevron2"/>
    <dgm:cxn modelId="{13EE3E48-92E9-4A30-952C-90058FFAA873}" srcId="{DD0DA99E-7C09-4ADB-A1A9-537D0299B8E8}" destId="{3EE6F618-B6B2-47D4-97E5-5BCC5A3A24AA}" srcOrd="7" destOrd="0" parTransId="{CE561DAA-6AA9-4D81-86B3-901690E9DD1A}" sibTransId="{3A45641E-880A-42C6-AAE8-C31F09DA3728}"/>
    <dgm:cxn modelId="{88CE9A6E-652B-4128-8034-06FFC6832F45}" type="presOf" srcId="{DD97D313-167D-4FEF-8B0F-2ACAD141AEB0}" destId="{DACB1C1E-DAAD-4C98-AFF9-C252CED7F022}" srcOrd="0" destOrd="0" presId="urn:microsoft.com/office/officeart/2005/8/layout/chevron2"/>
    <dgm:cxn modelId="{36EC44CF-8C6D-4B6B-B9B6-D4B9C2C84F42}" srcId="{3406B9B4-ADD1-47CE-8785-4291CD4CE466}" destId="{22D2BE32-46A9-4989-B826-8F21467FCA32}" srcOrd="0" destOrd="0" parTransId="{C8CBDF94-B3F8-4873-A07C-43ECDFA25D67}" sibTransId="{D37A0E86-9AFB-4A1E-A72A-D7D2BFF814B3}"/>
    <dgm:cxn modelId="{12D06E5D-C745-4F65-8E31-CE7CE2723087}" type="presOf" srcId="{7940B286-FE25-475F-AE3C-9D3640B0465B}" destId="{9AFBBB5E-F892-41F1-AE70-50F90D076DE1}" srcOrd="0" destOrd="0" presId="urn:microsoft.com/office/officeart/2005/8/layout/chevron2"/>
    <dgm:cxn modelId="{355465FC-C755-432D-B9EC-39113B8B5482}" type="presOf" srcId="{C922196A-5156-4036-9F49-3DE2FE6B2C37}" destId="{5EE3A1F6-5346-4CA7-A804-4487884D5005}" srcOrd="0" destOrd="0" presId="urn:microsoft.com/office/officeart/2005/8/layout/chevron2"/>
    <dgm:cxn modelId="{7B4F0B91-9547-4BBE-B175-2A0F2555608B}" type="presOf" srcId="{42FE0DAC-6016-4535-A38F-B5B38F4C61D9}" destId="{ED647ECF-1246-4D3A-B9FC-901438CE19F7}" srcOrd="0" destOrd="0" presId="urn:microsoft.com/office/officeart/2005/8/layout/chevron2"/>
    <dgm:cxn modelId="{9F641888-0817-488C-A576-AFD74F336BAC}" type="presOf" srcId="{E53726B5-784D-45D3-A620-DB59D9E96B79}" destId="{17567528-38BA-492A-90C7-4C0526166394}" srcOrd="0" destOrd="0" presId="urn:microsoft.com/office/officeart/2005/8/layout/chevron2"/>
    <dgm:cxn modelId="{1A7E838F-A519-457E-80CD-24A342959F02}" srcId="{3EE6F618-B6B2-47D4-97E5-5BCC5A3A24AA}" destId="{7789A274-7D6F-4F35-B5B0-757EF52B1AFF}" srcOrd="0" destOrd="0" parTransId="{ECAB6666-E00F-4D58-83D2-F20666DA7375}" sibTransId="{8B5EFDB4-5135-4804-AA3C-E703411746ED}"/>
    <dgm:cxn modelId="{36648408-41DF-4676-BF9B-9042109175DB}" srcId="{A0036892-5BC1-4F41-85DB-D3C195271904}" destId="{984156AF-AF34-4E88-888F-2D36BEB537CD}" srcOrd="0" destOrd="0" parTransId="{56C9F3FE-0140-449E-B891-E009767A4392}" sibTransId="{4FCCDF65-3468-4127-A8EF-D06D643290EE}"/>
    <dgm:cxn modelId="{DA0EB803-D359-4D47-BF4C-A22A1FA665F2}" srcId="{DD0DA99E-7C09-4ADB-A1A9-537D0299B8E8}" destId="{42FE0DAC-6016-4535-A38F-B5B38F4C61D9}" srcOrd="9" destOrd="0" parTransId="{5A162B33-95B6-4479-B516-71B54D7C0AAE}" sibTransId="{6456BD95-C49D-404A-8A59-DB9E303C37B0}"/>
    <dgm:cxn modelId="{1BC02192-5D98-457C-B277-DDB71BB4134E}" srcId="{DD0DA99E-7C09-4ADB-A1A9-537D0299B8E8}" destId="{3406B9B4-ADD1-47CE-8785-4291CD4CE466}" srcOrd="8" destOrd="0" parTransId="{B2625130-010E-4A02-A970-6FB8DA526F81}" sibTransId="{2FCBE439-5790-4661-A0F1-8E0C2D410746}"/>
    <dgm:cxn modelId="{BF0266EB-6059-4D63-AC93-69EC6E36D15B}" type="presOf" srcId="{3EE45A23-61EC-436E-909E-3A9E97D85C7D}" destId="{2A2570C8-DA2C-49D6-87D7-6872B4C82DB7}" srcOrd="0" destOrd="0" presId="urn:microsoft.com/office/officeart/2005/8/layout/chevron2"/>
    <dgm:cxn modelId="{FFD7C28C-B8C9-4763-A454-A1BD67D0EFC3}" type="presOf" srcId="{984156AF-AF34-4E88-888F-2D36BEB537CD}" destId="{720C71ED-6270-4DDA-87C4-A848BCE8EA07}" srcOrd="0" destOrd="0" presId="urn:microsoft.com/office/officeart/2005/8/layout/chevron2"/>
    <dgm:cxn modelId="{673229DD-B8B1-4823-B1A1-52C4E4C8C5FD}" type="presOf" srcId="{6D6D79D6-DE26-435E-8A7E-AA0979C5CD5E}" destId="{62EAA16C-11D4-4258-A261-EBD1C4FEAD44}" srcOrd="0" destOrd="0" presId="urn:microsoft.com/office/officeart/2005/8/layout/chevron2"/>
    <dgm:cxn modelId="{72A8436C-ACC0-45DD-9EAC-03897B64C5B8}" type="presOf" srcId="{27BEF7CE-6130-43DF-9F86-3C7A2CAA7FE8}" destId="{52608ED2-4DA4-45D8-B716-2678A8414F07}" srcOrd="0" destOrd="0" presId="urn:microsoft.com/office/officeart/2005/8/layout/chevron2"/>
    <dgm:cxn modelId="{98CFF1E5-6BC1-403A-AC0A-AED46F668FD7}" srcId="{DD0DA99E-7C09-4ADB-A1A9-537D0299B8E8}" destId="{147722D1-454B-4F28-B076-B08D0671381E}" srcOrd="2" destOrd="0" parTransId="{68B4971B-EB86-4A70-98B2-F8ACF54B0D4E}" sibTransId="{40DCA6E9-DE52-4322-B3EB-001D7400465F}"/>
    <dgm:cxn modelId="{01B76DBE-E508-4406-A8D2-F89FE81BBBBA}" srcId="{DD0DA99E-7C09-4ADB-A1A9-537D0299B8E8}" destId="{A0036892-5BC1-4F41-85DB-D3C195271904}" srcOrd="5" destOrd="0" parTransId="{57546D39-0DA6-4B66-81FF-BE8EC322CD2F}" sibTransId="{D1262B08-D5E0-47E2-9A34-5166CF187E0A}"/>
    <dgm:cxn modelId="{A5B5AC40-C866-48EF-BB4F-3F1BF611EC6A}" type="presOf" srcId="{CD6A8A5F-C083-4AFB-BFD4-221F8BACDFB2}" destId="{51613347-1D70-4755-909F-004A62BAC58B}" srcOrd="0" destOrd="0" presId="urn:microsoft.com/office/officeart/2005/8/layout/chevron2"/>
    <dgm:cxn modelId="{CD35ECF1-5F24-477D-BE48-42ED55D2BDCC}" srcId="{147722D1-454B-4F28-B076-B08D0671381E}" destId="{E53726B5-784D-45D3-A620-DB59D9E96B79}" srcOrd="0" destOrd="0" parTransId="{4410204A-2482-4417-BDC5-F1DE81D14968}" sibTransId="{49EC79F2-CC99-4F49-BD24-DFD7C65D94E5}"/>
    <dgm:cxn modelId="{FC06B8ED-55E7-4B74-9F86-D45EC3B15CFC}" srcId="{DD0DA99E-7C09-4ADB-A1A9-537D0299B8E8}" destId="{3EE45A23-61EC-436E-909E-3A9E97D85C7D}" srcOrd="3" destOrd="0" parTransId="{8D9D46FC-5F55-4989-B82E-BAFF4964284C}" sibTransId="{60F71950-9699-49C8-88DA-85FA9964AA38}"/>
    <dgm:cxn modelId="{485F4F81-4319-474A-AA11-63AC5D0B8118}" type="presOf" srcId="{DD0DA99E-7C09-4ADB-A1A9-537D0299B8E8}" destId="{88FB5A3B-EE69-40B6-AD9D-C742C579FFF6}" srcOrd="0" destOrd="0" presId="urn:microsoft.com/office/officeart/2005/8/layout/chevron2"/>
    <dgm:cxn modelId="{A0E6FF8E-F748-4DE9-B033-37470408FB8A}" type="presOf" srcId="{A769AE7A-76F5-4855-948F-7326D2D42EBE}" destId="{B924600B-9663-4DDF-9433-BBA2D10151F9}" srcOrd="0" destOrd="0" presId="urn:microsoft.com/office/officeart/2005/8/layout/chevron2"/>
    <dgm:cxn modelId="{850ED294-4D4A-4CBB-8770-30AFACDED13F}" type="presParOf" srcId="{88FB5A3B-EE69-40B6-AD9D-C742C579FFF6}" destId="{1D994528-0EBC-42C5-AF3F-1C5F6EFC7D29}" srcOrd="0" destOrd="0" presId="urn:microsoft.com/office/officeart/2005/8/layout/chevron2"/>
    <dgm:cxn modelId="{D5A75A7C-E243-496C-916C-9AE6034B340D}" type="presParOf" srcId="{1D994528-0EBC-42C5-AF3F-1C5F6EFC7D29}" destId="{202E451E-921E-47C1-86E6-2A5A104FFB2B}" srcOrd="0" destOrd="0" presId="urn:microsoft.com/office/officeart/2005/8/layout/chevron2"/>
    <dgm:cxn modelId="{8371139C-59F8-4172-A83C-A21A81100633}" type="presParOf" srcId="{1D994528-0EBC-42C5-AF3F-1C5F6EFC7D29}" destId="{52608ED2-4DA4-45D8-B716-2678A8414F07}" srcOrd="1" destOrd="0" presId="urn:microsoft.com/office/officeart/2005/8/layout/chevron2"/>
    <dgm:cxn modelId="{70E580FC-026C-4D49-8858-675470725B90}" type="presParOf" srcId="{88FB5A3B-EE69-40B6-AD9D-C742C579FFF6}" destId="{325B10E6-BA1C-4F0B-8460-6DE177A26B5D}" srcOrd="1" destOrd="0" presId="urn:microsoft.com/office/officeart/2005/8/layout/chevron2"/>
    <dgm:cxn modelId="{9347514A-2FAB-4689-AAAC-03619F3C9831}" type="presParOf" srcId="{88FB5A3B-EE69-40B6-AD9D-C742C579FFF6}" destId="{0E6AAEF9-C72B-4584-BA80-ADBA066F59E8}" srcOrd="2" destOrd="0" presId="urn:microsoft.com/office/officeart/2005/8/layout/chevron2"/>
    <dgm:cxn modelId="{2A66E251-A06D-4D2C-8F51-639D45F8C5A1}" type="presParOf" srcId="{0E6AAEF9-C72B-4584-BA80-ADBA066F59E8}" destId="{62EAA16C-11D4-4258-A261-EBD1C4FEAD44}" srcOrd="0" destOrd="0" presId="urn:microsoft.com/office/officeart/2005/8/layout/chevron2"/>
    <dgm:cxn modelId="{59ABBF63-503E-428B-9392-A5A01532A185}" type="presParOf" srcId="{0E6AAEF9-C72B-4584-BA80-ADBA066F59E8}" destId="{9AFBBB5E-F892-41F1-AE70-50F90D076DE1}" srcOrd="1" destOrd="0" presId="urn:microsoft.com/office/officeart/2005/8/layout/chevron2"/>
    <dgm:cxn modelId="{718AA4AE-22CB-42E3-9BD8-EB299646B074}" type="presParOf" srcId="{88FB5A3B-EE69-40B6-AD9D-C742C579FFF6}" destId="{9C8419C0-FFC3-4606-84CC-87D4F21C2FC4}" srcOrd="3" destOrd="0" presId="urn:microsoft.com/office/officeart/2005/8/layout/chevron2"/>
    <dgm:cxn modelId="{41D202B2-D79F-442C-A116-134B1C1FC021}" type="presParOf" srcId="{88FB5A3B-EE69-40B6-AD9D-C742C579FFF6}" destId="{914F549D-9979-4DFE-AEBE-480EB1E0B083}" srcOrd="4" destOrd="0" presId="urn:microsoft.com/office/officeart/2005/8/layout/chevron2"/>
    <dgm:cxn modelId="{5CD39B3D-35A8-44E5-95C6-6B34DD9C8AB5}" type="presParOf" srcId="{914F549D-9979-4DFE-AEBE-480EB1E0B083}" destId="{17E5BB92-0E07-4740-B1D0-C209739638AB}" srcOrd="0" destOrd="0" presId="urn:microsoft.com/office/officeart/2005/8/layout/chevron2"/>
    <dgm:cxn modelId="{DC3A9A83-E0A1-4798-9B94-0AE6DAC7CE6A}" type="presParOf" srcId="{914F549D-9979-4DFE-AEBE-480EB1E0B083}" destId="{17567528-38BA-492A-90C7-4C0526166394}" srcOrd="1" destOrd="0" presId="urn:microsoft.com/office/officeart/2005/8/layout/chevron2"/>
    <dgm:cxn modelId="{985D23D4-DCE9-48D1-8E0C-4201A8A0741B}" type="presParOf" srcId="{88FB5A3B-EE69-40B6-AD9D-C742C579FFF6}" destId="{3E4471CE-ABCE-4751-BB10-22372A31AF78}" srcOrd="5" destOrd="0" presId="urn:microsoft.com/office/officeart/2005/8/layout/chevron2"/>
    <dgm:cxn modelId="{5CDDC019-DE3E-4106-8FD5-73827B39611F}" type="presParOf" srcId="{88FB5A3B-EE69-40B6-AD9D-C742C579FFF6}" destId="{B0084041-BDD2-4E9E-881D-E2CFDA804D45}" srcOrd="6" destOrd="0" presId="urn:microsoft.com/office/officeart/2005/8/layout/chevron2"/>
    <dgm:cxn modelId="{A0F28680-5336-4C90-96F5-2E7794E571A5}" type="presParOf" srcId="{B0084041-BDD2-4E9E-881D-E2CFDA804D45}" destId="{2A2570C8-DA2C-49D6-87D7-6872B4C82DB7}" srcOrd="0" destOrd="0" presId="urn:microsoft.com/office/officeart/2005/8/layout/chevron2"/>
    <dgm:cxn modelId="{FAFCB3DB-62EE-4F1C-AE84-21B65C9C0E40}" type="presParOf" srcId="{B0084041-BDD2-4E9E-881D-E2CFDA804D45}" destId="{D76E4155-54B7-4CCD-AADB-4B92C2C7FA97}" srcOrd="1" destOrd="0" presId="urn:microsoft.com/office/officeart/2005/8/layout/chevron2"/>
    <dgm:cxn modelId="{794AE0DC-904C-40EB-BF77-2CAE80E39588}" type="presParOf" srcId="{88FB5A3B-EE69-40B6-AD9D-C742C579FFF6}" destId="{018EC6F6-8D82-4FB2-8D0E-86F92B8DA5BD}" srcOrd="7" destOrd="0" presId="urn:microsoft.com/office/officeart/2005/8/layout/chevron2"/>
    <dgm:cxn modelId="{51962193-D9F4-4F90-82B6-485A4949AB7C}" type="presParOf" srcId="{88FB5A3B-EE69-40B6-AD9D-C742C579FFF6}" destId="{94476762-CFE2-439F-A23E-49846666EB41}" srcOrd="8" destOrd="0" presId="urn:microsoft.com/office/officeart/2005/8/layout/chevron2"/>
    <dgm:cxn modelId="{0944A770-7E62-4F1E-AABB-C9A66BF2B7B8}" type="presParOf" srcId="{94476762-CFE2-439F-A23E-49846666EB41}" destId="{C963DE4F-565D-458A-BBFC-DBD466303D78}" srcOrd="0" destOrd="0" presId="urn:microsoft.com/office/officeart/2005/8/layout/chevron2"/>
    <dgm:cxn modelId="{4E47271B-313F-4B53-9A8E-F49774742F43}" type="presParOf" srcId="{94476762-CFE2-439F-A23E-49846666EB41}" destId="{51613347-1D70-4755-909F-004A62BAC58B}" srcOrd="1" destOrd="0" presId="urn:microsoft.com/office/officeart/2005/8/layout/chevron2"/>
    <dgm:cxn modelId="{67024774-76C8-41C1-A07F-8F7370CB977F}" type="presParOf" srcId="{88FB5A3B-EE69-40B6-AD9D-C742C579FFF6}" destId="{B8D965D9-7BB1-4495-ADCE-FC9FB2A30778}" srcOrd="9" destOrd="0" presId="urn:microsoft.com/office/officeart/2005/8/layout/chevron2"/>
    <dgm:cxn modelId="{418E39C2-A0FF-42C6-88FB-0D524365E4AB}" type="presParOf" srcId="{88FB5A3B-EE69-40B6-AD9D-C742C579FFF6}" destId="{08EABBF9-8B67-43F9-BCE3-4CE08C62D3A3}" srcOrd="10" destOrd="0" presId="urn:microsoft.com/office/officeart/2005/8/layout/chevron2"/>
    <dgm:cxn modelId="{772EE182-4756-49D7-B7FF-C77A0B4B4260}" type="presParOf" srcId="{08EABBF9-8B67-43F9-BCE3-4CE08C62D3A3}" destId="{5A882B0F-9266-4F85-AD36-D90AE8CC4FB4}" srcOrd="0" destOrd="0" presId="urn:microsoft.com/office/officeart/2005/8/layout/chevron2"/>
    <dgm:cxn modelId="{F89BC900-F7F7-4604-8AD5-DFF96C0C7351}" type="presParOf" srcId="{08EABBF9-8B67-43F9-BCE3-4CE08C62D3A3}" destId="{720C71ED-6270-4DDA-87C4-A848BCE8EA07}" srcOrd="1" destOrd="0" presId="urn:microsoft.com/office/officeart/2005/8/layout/chevron2"/>
    <dgm:cxn modelId="{B4029C87-2FD8-48F1-8429-DE9AB258DE4D}" type="presParOf" srcId="{88FB5A3B-EE69-40B6-AD9D-C742C579FFF6}" destId="{184CC392-DC6F-4B34-8DB2-FBA7D6BF0CFA}" srcOrd="11" destOrd="0" presId="urn:microsoft.com/office/officeart/2005/8/layout/chevron2"/>
    <dgm:cxn modelId="{54153C92-7B1A-4E9B-8CDF-151CA1074C7E}" type="presParOf" srcId="{88FB5A3B-EE69-40B6-AD9D-C742C579FFF6}" destId="{2F0A71AC-9497-43F4-9324-1DF049F3931B}" srcOrd="12" destOrd="0" presId="urn:microsoft.com/office/officeart/2005/8/layout/chevron2"/>
    <dgm:cxn modelId="{485A416C-3F76-424D-86AA-E21B03B30E1A}" type="presParOf" srcId="{2F0A71AC-9497-43F4-9324-1DF049F3931B}" destId="{5EE3A1F6-5346-4CA7-A804-4487884D5005}" srcOrd="0" destOrd="0" presId="urn:microsoft.com/office/officeart/2005/8/layout/chevron2"/>
    <dgm:cxn modelId="{95CFEFF3-3EA7-4B67-86DA-EA5B98A0A89C}" type="presParOf" srcId="{2F0A71AC-9497-43F4-9324-1DF049F3931B}" destId="{DACB1C1E-DAAD-4C98-AFF9-C252CED7F022}" srcOrd="1" destOrd="0" presId="urn:microsoft.com/office/officeart/2005/8/layout/chevron2"/>
    <dgm:cxn modelId="{20734E2E-0FF8-4B68-B375-6044D651AB65}" type="presParOf" srcId="{88FB5A3B-EE69-40B6-AD9D-C742C579FFF6}" destId="{99FC49B6-4DB5-4084-8B84-1BE542C69891}" srcOrd="13" destOrd="0" presId="urn:microsoft.com/office/officeart/2005/8/layout/chevron2"/>
    <dgm:cxn modelId="{864D3786-5FFC-441A-961A-EE39D1DF5FED}" type="presParOf" srcId="{88FB5A3B-EE69-40B6-AD9D-C742C579FFF6}" destId="{1F10391B-494B-498A-A3D0-C985012546BC}" srcOrd="14" destOrd="0" presId="urn:microsoft.com/office/officeart/2005/8/layout/chevron2"/>
    <dgm:cxn modelId="{C40A8F18-F86E-4417-A1BB-8175C33DB5BB}" type="presParOf" srcId="{1F10391B-494B-498A-A3D0-C985012546BC}" destId="{0E5361E1-B406-497B-B675-B47DFDBEAF6C}" srcOrd="0" destOrd="0" presId="urn:microsoft.com/office/officeart/2005/8/layout/chevron2"/>
    <dgm:cxn modelId="{69FAEABC-C5CA-4E13-83E8-D3E603E29995}" type="presParOf" srcId="{1F10391B-494B-498A-A3D0-C985012546BC}" destId="{46653790-F24A-4A71-A1A4-FD741BEC7201}" srcOrd="1" destOrd="0" presId="urn:microsoft.com/office/officeart/2005/8/layout/chevron2"/>
    <dgm:cxn modelId="{93945D43-5F4F-4D30-A894-628D0932CD38}" type="presParOf" srcId="{88FB5A3B-EE69-40B6-AD9D-C742C579FFF6}" destId="{CE5BEA16-183F-4A16-BC19-A9FAF1689335}" srcOrd="15" destOrd="0" presId="urn:microsoft.com/office/officeart/2005/8/layout/chevron2"/>
    <dgm:cxn modelId="{99327F33-5819-458F-8256-0B09F023A0B4}" type="presParOf" srcId="{88FB5A3B-EE69-40B6-AD9D-C742C579FFF6}" destId="{B4766964-ED55-4C8A-84B5-5E0058D5A6F9}" srcOrd="16" destOrd="0" presId="urn:microsoft.com/office/officeart/2005/8/layout/chevron2"/>
    <dgm:cxn modelId="{CE9F6AA9-1E3B-485F-ADCA-7366F2583841}" type="presParOf" srcId="{B4766964-ED55-4C8A-84B5-5E0058D5A6F9}" destId="{53608843-B1E5-46F2-A70B-8778CFF40A18}" srcOrd="0" destOrd="0" presId="urn:microsoft.com/office/officeart/2005/8/layout/chevron2"/>
    <dgm:cxn modelId="{BB18ECD5-C8B8-42E7-B1CF-F6A41C11601C}" type="presParOf" srcId="{B4766964-ED55-4C8A-84B5-5E0058D5A6F9}" destId="{4223AF5E-3891-4D53-80F4-F500D708275D}" srcOrd="1" destOrd="0" presId="urn:microsoft.com/office/officeart/2005/8/layout/chevron2"/>
    <dgm:cxn modelId="{75DFF034-48DA-42E1-A2E3-816022CD026A}" type="presParOf" srcId="{88FB5A3B-EE69-40B6-AD9D-C742C579FFF6}" destId="{3C192572-1725-49A8-A441-4DC88AC0A16D}" srcOrd="17" destOrd="0" presId="urn:microsoft.com/office/officeart/2005/8/layout/chevron2"/>
    <dgm:cxn modelId="{781D74F9-96F9-433D-B4DE-0A98730CE93B}" type="presParOf" srcId="{88FB5A3B-EE69-40B6-AD9D-C742C579FFF6}" destId="{60BDF837-822A-4F9C-95FD-0016A75A55A2}" srcOrd="18" destOrd="0" presId="urn:microsoft.com/office/officeart/2005/8/layout/chevron2"/>
    <dgm:cxn modelId="{C29C3401-3327-49D1-B8D0-DF17D45671E5}" type="presParOf" srcId="{60BDF837-822A-4F9C-95FD-0016A75A55A2}" destId="{ED647ECF-1246-4D3A-B9FC-901438CE19F7}" srcOrd="0" destOrd="0" presId="urn:microsoft.com/office/officeart/2005/8/layout/chevron2"/>
    <dgm:cxn modelId="{94083E05-E85E-4F48-B038-C428C0343F30}" type="presParOf" srcId="{60BDF837-822A-4F9C-95FD-0016A75A55A2}" destId="{B924600B-9663-4DDF-9433-BBA2D10151F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C6898-8F30-4706-8587-D071C4434135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CF34-1A88-4FEB-A28C-16F743A03D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96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F91AA-79E3-4C1A-B554-92CD3D58569F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5900-7A89-4E43-8250-2780DCC5D4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5900-7A89-4E43-8250-2780DCC5D4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7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5900-7A89-4E43-8250-2780DCC5D47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5900-7A89-4E43-8250-2780DCC5D47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85900-7A89-4E43-8250-2780DCC5D47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468"/>
            <a:ext cx="82296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8912"/>
            <a:ext cx="685800" cy="182880"/>
          </a:xfrm>
        </p:spPr>
        <p:txBody>
          <a:bodyPr/>
          <a:lstStyle>
            <a:lvl1pPr>
              <a:defRPr sz="750"/>
            </a:lvl1pPr>
          </a:lstStyle>
          <a:p>
            <a:fld id="{802800DF-6EBF-4D6B-B9F0-6CADB093B13C}" type="datetime1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9100" y="6541740"/>
            <a:ext cx="685800" cy="182880"/>
          </a:xfrm>
        </p:spPr>
        <p:txBody>
          <a:bodyPr vert="horz" lIns="91440" tIns="45720" rIns="91440" bIns="45720" rtlCol="0" anchor="ctr"/>
          <a:lstStyle>
            <a:lvl1pPr>
              <a:defRPr lang="en-US" sz="75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541740"/>
            <a:ext cx="685800" cy="182880"/>
          </a:xfrm>
        </p:spPr>
        <p:txBody>
          <a:bodyPr/>
          <a:lstStyle>
            <a:lvl1pPr>
              <a:defRPr sz="750"/>
            </a:lvl1pPr>
          </a:lstStyle>
          <a:p>
            <a:fld id="{38983581-D13F-4BF5-8218-FE89DA56D4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 khedma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6713" y="114300"/>
            <a:ext cx="1057275" cy="490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702365"/>
          </a:xfrm>
        </p:spPr>
        <p:txBody>
          <a:bodyPr>
            <a:normAutofit/>
          </a:bodyPr>
          <a:lstStyle>
            <a:lvl1pPr>
              <a:defRPr sz="1800" b="1">
                <a:solidFill>
                  <a:srgbClr val="92D0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3EA90-A13D-48E4-8DCC-49D26090B7B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93827-67E2-40A9-94FA-D9B0FB7F1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ifc%20monthly%20mis\collection%20trends.xlsx!2016%20to%202022!R28C4:R31C9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oleObject" Target="file:///D:\oifc%20monthly%20mis\collection%20trends.xlsx!2016%20to%202022!%5bcollection%20trends.xlsx%5d2016%20to%202022%20Chart%201" TargetMode="External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NRC\FY%20%2022\May%2020\Copy%20of%20OIFC%20performance%20v3.xlsx!peer%20comparision%202!R1C1:R55C10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8475"/>
          </a:xfrm>
          <a:prstGeom prst="rect">
            <a:avLst/>
          </a:prstGeom>
        </p:spPr>
      </p:pic>
      <p:pic>
        <p:nvPicPr>
          <p:cNvPr id="11" name="Picture 10" descr="logo khedma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5791199"/>
            <a:ext cx="2914650" cy="10137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62600" y="3700046"/>
            <a:ext cx="2815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OVER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40 YEARS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SERVICE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4343400"/>
            <a:ext cx="8149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MSX Investor Roadshow </a:t>
            </a:r>
            <a:r>
              <a:rPr lang="en-US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2022</a:t>
            </a:r>
            <a:endParaRPr lang="en-US" sz="36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6858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Oman Investment &amp; Finance Co.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SAOG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21095" r="6449" b="50179"/>
          <a:stretch/>
        </p:blipFill>
        <p:spPr>
          <a:xfrm>
            <a:off x="95250" y="2145166"/>
            <a:ext cx="8896350" cy="1588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02" y="-77122"/>
            <a:ext cx="4563298" cy="114392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of Digital Payments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446038"/>
              </p:ext>
            </p:extLst>
          </p:nvPr>
        </p:nvGraphicFramePr>
        <p:xfrm>
          <a:off x="389702" y="5269467"/>
          <a:ext cx="8601898" cy="151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Worksheet" r:id="rId3" imgW="4857861" imgH="742884" progId="Excel.Sheet.12">
                  <p:link updateAutomatic="1"/>
                </p:oleObj>
              </mc:Choice>
              <mc:Fallback>
                <p:oleObj name="Worksheet" r:id="rId3" imgW="4857861" imgH="74288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9702" y="5269467"/>
                        <a:ext cx="8601898" cy="151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6400800" y="401527"/>
            <a:ext cx="3276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Transactions Count  in </a:t>
            </a:r>
            <a:r>
              <a:rPr lang="en-US" dirty="0"/>
              <a:t>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4888468"/>
            <a:ext cx="1988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Upto</a:t>
            </a:r>
            <a:r>
              <a:rPr lang="en-US" dirty="0" smtClean="0"/>
              <a:t> August 2022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204431"/>
              </p:ext>
            </p:extLst>
          </p:nvPr>
        </p:nvGraphicFramePr>
        <p:xfrm>
          <a:off x="389702" y="761999"/>
          <a:ext cx="8601898" cy="411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Worksheet" r:id="rId5" imgW="4572197" imgH="2749543" progId="Excel.Sheet.12">
                  <p:link updateAutomatic="1"/>
                </p:oleObj>
              </mc:Choice>
              <mc:Fallback>
                <p:oleObj name="Worksheet" r:id="rId5" imgW="4572197" imgH="274954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702" y="761999"/>
                        <a:ext cx="8601898" cy="4114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2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29315" y="2974836"/>
            <a:ext cx="33972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700" b="1" u="sng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366210"/>
            <a:ext cx="6084892" cy="4208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4000" b="1" dirty="0"/>
              <a:t>Diversified Revenue Streams</a:t>
            </a:r>
            <a:r>
              <a:rPr lang="en-GB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853306"/>
              </p:ext>
            </p:extLst>
          </p:nvPr>
        </p:nvGraphicFramePr>
        <p:xfrm>
          <a:off x="241820" y="1404029"/>
          <a:ext cx="4127205" cy="273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641605"/>
              </p:ext>
            </p:extLst>
          </p:nvPr>
        </p:nvGraphicFramePr>
        <p:xfrm>
          <a:off x="4283711" y="1351461"/>
          <a:ext cx="4127205" cy="273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2"/>
          <p:cNvSpPr txBox="1">
            <a:spLocks/>
          </p:cNvSpPr>
          <p:nvPr/>
        </p:nvSpPr>
        <p:spPr>
          <a:xfrm>
            <a:off x="1361282" y="4122605"/>
            <a:ext cx="6121021" cy="6471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+mn-lt"/>
              </a:rPr>
              <a:t> </a:t>
            </a:r>
            <a:br>
              <a:rPr lang="en-US" sz="3300" b="1" dirty="0">
                <a:latin typeface="+mn-lt"/>
              </a:rPr>
            </a:b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Revenue              Debt Recovery               Utilities Operation                 </a:t>
            </a: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EPC                        Money Exchange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499" y="4235762"/>
            <a:ext cx="317311" cy="1023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3569558" y="4227949"/>
            <a:ext cx="317311" cy="1023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037306" y="4227949"/>
            <a:ext cx="317311" cy="10235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2696339" y="4509404"/>
            <a:ext cx="317311" cy="1023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3886869" y="4509404"/>
            <a:ext cx="317311" cy="1023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418338" y="4945798"/>
            <a:ext cx="8649462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of  B2C segment (Collection + Money Exchange + Debts Recovery)  </a:t>
            </a:r>
            <a:endParaRPr lang="en-US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improved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substantially – 36% to 51%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Share of Collection Revenue increased 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26% to 40%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Dependency on Utilities Operation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 -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39% to 23%  </a:t>
            </a:r>
          </a:p>
          <a:p>
            <a:endParaRPr lang="en-US" sz="135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4084" y="157243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14113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29315" y="2974836"/>
            <a:ext cx="33972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700" b="1" u="sng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5463" y="682650"/>
            <a:ext cx="5586393" cy="3646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/>
              <a:t>OIFC </a:t>
            </a:r>
            <a:r>
              <a:rPr lang="en-US" sz="4000" b="1" dirty="0" smtClean="0"/>
              <a:t>Group H1 </a:t>
            </a:r>
            <a:br>
              <a:rPr lang="en-US" sz="4000" b="1" dirty="0" smtClean="0"/>
            </a:br>
            <a:r>
              <a:rPr lang="en-US" sz="4000" b="1" dirty="0" smtClean="0"/>
              <a:t>Revenue </a:t>
            </a:r>
            <a:r>
              <a:rPr lang="en-US" sz="4000" b="1" dirty="0"/>
              <a:t>Trends                         </a:t>
            </a:r>
            <a:endParaRPr lang="en-GB" sz="4000" b="1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5321" y="1599702"/>
          <a:ext cx="7726679" cy="3899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2"/>
          <p:cNvSpPr txBox="1">
            <a:spLocks/>
          </p:cNvSpPr>
          <p:nvPr/>
        </p:nvSpPr>
        <p:spPr>
          <a:xfrm>
            <a:off x="608934" y="5530885"/>
            <a:ext cx="7841647" cy="6413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latin typeface="Georgia" pitchFamily="18" charset="0"/>
              </a:rPr>
              <a:t/>
            </a:r>
            <a:br>
              <a:rPr lang="en-US" sz="1200" b="1" dirty="0">
                <a:latin typeface="Georgia" pitchFamily="18" charset="0"/>
              </a:rPr>
            </a:b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  CAGR for last five years :  Parent 5.6%, Group 1.6% </a:t>
            </a:r>
          </a:p>
          <a:p>
            <a:pPr algn="ctr"/>
            <a:endParaRPr lang="en-GB" sz="1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0870" y="1221850"/>
            <a:ext cx="8435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 in 000</a:t>
            </a:r>
          </a:p>
        </p:txBody>
      </p:sp>
    </p:spTree>
    <p:extLst>
      <p:ext uri="{BB962C8B-B14F-4D97-AF65-F5344CB8AC3E}">
        <p14:creationId xmlns:p14="http://schemas.microsoft.com/office/powerpoint/2010/main" val="2621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29315" y="2974836"/>
            <a:ext cx="33972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700" b="1" u="sng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524000" y="531345"/>
            <a:ext cx="5920367" cy="3772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Income from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Associates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Trend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338C1934-1DCE-4DFC-B689-2177C2453E3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8697" y="1597359"/>
          <a:ext cx="8535681" cy="3312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39812" y="1371600"/>
            <a:ext cx="8658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RO in 000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26238" y="5181599"/>
          <a:ext cx="7250962" cy="1139716"/>
        </p:xfrm>
        <a:graphic>
          <a:graphicData uri="http://schemas.openxmlformats.org/drawingml/2006/table">
            <a:tbl>
              <a:tblPr/>
              <a:tblGrid>
                <a:gridCol w="2309130"/>
                <a:gridCol w="1117796"/>
                <a:gridCol w="956009"/>
                <a:gridCol w="956009"/>
                <a:gridCol w="956009"/>
                <a:gridCol w="956009"/>
              </a:tblGrid>
              <a:tr h="101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Investments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</a:tr>
              <a:tr h="2962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Sohar Intl Bank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2,162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2,856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2,026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2,344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2,849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62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Fincorp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36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64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(163)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156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(53)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2,198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2,920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1,863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2,500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2,796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7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29315" y="2974836"/>
            <a:ext cx="33972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700" b="1" u="sng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3534" y="477719"/>
            <a:ext cx="7324344" cy="3646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OIFC Group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Net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Profit –Trends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2336" y="1431625"/>
          <a:ext cx="7872984" cy="3495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2"/>
          <p:cNvSpPr txBox="1">
            <a:spLocks/>
          </p:cNvSpPr>
          <p:nvPr/>
        </p:nvSpPr>
        <p:spPr>
          <a:xfrm>
            <a:off x="554556" y="5486400"/>
            <a:ext cx="8208444" cy="6413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latin typeface="Georgia" pitchFamily="18" charset="0"/>
              </a:rPr>
              <a:t/>
            </a:r>
            <a:br>
              <a:rPr lang="en-US" sz="1200" b="1" dirty="0">
                <a:latin typeface="Georgia" pitchFamily="18" charset="0"/>
              </a:rPr>
            </a:b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Profit CAGR growth rate of last five year for : Parent 14.8%, Group 48.3% </a:t>
            </a:r>
          </a:p>
          <a:p>
            <a:pPr algn="ctr"/>
            <a:endParaRPr lang="en-GB" sz="12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56882" y="1504707"/>
            <a:ext cx="11109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 in 000</a:t>
            </a:r>
          </a:p>
        </p:txBody>
      </p:sp>
    </p:spTree>
    <p:extLst>
      <p:ext uri="{BB962C8B-B14F-4D97-AF65-F5344CB8AC3E}">
        <p14:creationId xmlns:p14="http://schemas.microsoft.com/office/powerpoint/2010/main" val="16229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20405" y="5557196"/>
            <a:ext cx="685800" cy="137160"/>
          </a:xfrm>
        </p:spPr>
        <p:txBody>
          <a:bodyPr/>
          <a:lstStyle/>
          <a:p>
            <a:fld id="{38983581-D13F-4BF5-8218-FE89DA56D464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5067" y="1716473"/>
            <a:ext cx="8305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Highlights</a:t>
            </a:r>
          </a:p>
          <a:p>
            <a:r>
              <a:rPr lang="en-US" b="1" dirty="0"/>
              <a:t>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b="1" dirty="0"/>
              <a:t> Consistent performance Vs  leading companies in financial and investment sector</a:t>
            </a:r>
          </a:p>
          <a:p>
            <a:pPr lvl="2"/>
            <a:r>
              <a:rPr lang="en-US" dirty="0"/>
              <a:t>Price to Book Value </a:t>
            </a: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                80</a:t>
            </a:r>
            <a:r>
              <a:rPr lang="en-US" dirty="0"/>
              <a:t>%- 130%</a:t>
            </a:r>
          </a:p>
          <a:p>
            <a:r>
              <a:rPr lang="en-US" dirty="0"/>
              <a:t>	Average ROE                                                   9%-11.5%</a:t>
            </a:r>
          </a:p>
          <a:p>
            <a:r>
              <a:rPr lang="en-US" dirty="0"/>
              <a:t>	Average Dividend Yield                                 6.8%-8.6%</a:t>
            </a:r>
          </a:p>
          <a:p>
            <a:r>
              <a:rPr lang="en-US" dirty="0"/>
              <a:t>	Volume Traded on MSM                              &gt; 100% of No of shares outstanding</a:t>
            </a:r>
          </a:p>
          <a:p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0" y="381000"/>
            <a:ext cx="7886700" cy="445169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Key Market Indicators</a:t>
            </a:r>
          </a:p>
        </p:txBody>
      </p:sp>
    </p:spTree>
    <p:extLst>
      <p:ext uri="{BB962C8B-B14F-4D97-AF65-F5344CB8AC3E}">
        <p14:creationId xmlns:p14="http://schemas.microsoft.com/office/powerpoint/2010/main" val="336668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81000"/>
            <a:ext cx="7886700" cy="445169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Key Market Indicators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805715"/>
              </p:ext>
            </p:extLst>
          </p:nvPr>
        </p:nvGraphicFramePr>
        <p:xfrm>
          <a:off x="150813" y="804863"/>
          <a:ext cx="8840788" cy="568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Worksheet" r:id="rId3" imgW="11144435" imgH="5353204" progId="Excel.Sheet.12">
                  <p:link updateAutomatic="1"/>
                </p:oleObj>
              </mc:Choice>
              <mc:Fallback>
                <p:oleObj name="Worksheet" r:id="rId3" imgW="11144435" imgH="535320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813" y="804863"/>
                        <a:ext cx="8840788" cy="568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7188" y="6488668"/>
            <a:ext cx="896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Dividend Yield – Calculated on average of market price  at the beginning and end of the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82714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Outlook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1143000"/>
            <a:ext cx="8001000" cy="4953000"/>
            <a:chOff x="2709314" y="829"/>
            <a:chExt cx="4810029" cy="4453879"/>
          </a:xfrm>
        </p:grpSpPr>
        <p:sp>
          <p:nvSpPr>
            <p:cNvPr id="5" name="Round Same Side Corner Rectangle 4"/>
            <p:cNvSpPr/>
            <p:nvPr/>
          </p:nvSpPr>
          <p:spPr>
            <a:xfrm rot="5400000">
              <a:off x="2887389" y="-177246"/>
              <a:ext cx="4453879" cy="4810029"/>
            </a:xfrm>
            <a:prstGeom prst="round2SameRect">
              <a:avLst/>
            </a:prstGeom>
            <a:solidFill>
              <a:schemeClr val="accent3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ound Same Side Corner Rectangle 4"/>
            <p:cNvSpPr/>
            <p:nvPr/>
          </p:nvSpPr>
          <p:spPr>
            <a:xfrm>
              <a:off x="2709314" y="218249"/>
              <a:ext cx="4592609" cy="4019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lvl="1" indent="-457200" defTabSz="8001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/>
                <a:t>Revenue </a:t>
              </a:r>
              <a:r>
                <a:rPr lang="en-US" sz="2800" dirty="0"/>
                <a:t>diversification</a:t>
              </a:r>
              <a:endParaRPr lang="en-US" sz="2800" kern="1200" dirty="0"/>
            </a:p>
            <a:p>
              <a:pPr lvl="1" indent="-45720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/>
                <a:t>Sustainable revenue growth</a:t>
              </a:r>
            </a:p>
            <a:p>
              <a:pPr lvl="1" indent="-45720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/>
                <a:t>Improving margin </a:t>
              </a:r>
            </a:p>
            <a:p>
              <a:pPr lvl="1" indent="-45720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/>
                <a:t>Successfully transformed operation</a:t>
              </a:r>
            </a:p>
            <a:p>
              <a:pPr lvl="1" indent="-45720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/>
                <a:t>Leading Digital service platform </a:t>
              </a:r>
            </a:p>
            <a:p>
              <a:pPr lvl="1" indent="-45720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/>
                <a:t>Focus on Human resources alignment</a:t>
              </a:r>
            </a:p>
            <a:p>
              <a:pPr lvl="1" indent="-45720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dirty="0" smtClean="0"/>
                <a:t>Explore new investments opportunities </a:t>
              </a:r>
              <a:r>
                <a:rPr lang="en-US" sz="2800" kern="1200" dirty="0" smtClean="0"/>
                <a:t> 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16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987"/>
            <a:ext cx="9144000" cy="30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Thank you icon transparent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6400" y="914400"/>
            <a:ext cx="5257800" cy="221487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200400"/>
            <a:ext cx="7866883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dirty="0" smtClean="0">
                <a:latin typeface="Cambria" pitchFamily="18" charset="0"/>
              </a:rPr>
              <a:t>About Us</a:t>
            </a:r>
            <a:endParaRPr lang="en-US" b="1" dirty="0">
              <a:latin typeface="Cambria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09900" y="1220788"/>
            <a:ext cx="3124200" cy="1600200"/>
          </a:xfrm>
          <a:prstGeom prst="ellipse">
            <a:avLst/>
          </a:prstGeom>
          <a:solidFill>
            <a:srgbClr val="99CA3E">
              <a:alpha val="56863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spcBef>
                <a:spcPts val="1000"/>
              </a:spcBef>
            </a:pPr>
            <a:r>
              <a:rPr lang="en-US" sz="2000" b="1" spc="-10" dirty="0" smtClean="0">
                <a:solidFill>
                  <a:schemeClr val="tx1"/>
                </a:solidFill>
                <a:latin typeface="Cambria" pitchFamily="18" charset="0"/>
                <a:cs typeface="Trebuchet MS"/>
              </a:rPr>
              <a:t>857 Em</a:t>
            </a:r>
            <a:r>
              <a:rPr lang="en-US" sz="2000" b="1" spc="-5" dirty="0" smtClean="0">
                <a:solidFill>
                  <a:schemeClr val="tx1"/>
                </a:solidFill>
                <a:latin typeface="Cambria" pitchFamily="18" charset="0"/>
                <a:cs typeface="Trebuchet MS"/>
              </a:rPr>
              <a:t>p</a:t>
            </a:r>
            <a:r>
              <a:rPr lang="en-US" sz="2000" b="1" spc="-10" dirty="0" smtClean="0">
                <a:solidFill>
                  <a:schemeClr val="tx1"/>
                </a:solidFill>
                <a:latin typeface="Cambria" pitchFamily="18" charset="0"/>
                <a:cs typeface="Trebuchet MS"/>
              </a:rPr>
              <a:t>l</a:t>
            </a:r>
            <a:r>
              <a:rPr lang="en-US" sz="2000" b="1" spc="-5" dirty="0" smtClean="0">
                <a:solidFill>
                  <a:schemeClr val="tx1"/>
                </a:solidFill>
                <a:latin typeface="Cambria" pitchFamily="18" charset="0"/>
                <a:cs typeface="Trebuchet MS"/>
              </a:rPr>
              <a:t>o</a:t>
            </a:r>
            <a:r>
              <a:rPr lang="en-US" sz="2000" b="1" spc="-10" dirty="0" smtClean="0">
                <a:solidFill>
                  <a:schemeClr val="tx1"/>
                </a:solidFill>
                <a:latin typeface="Cambria" pitchFamily="18" charset="0"/>
                <a:cs typeface="Trebuchet MS"/>
              </a:rPr>
              <a:t>y</a:t>
            </a:r>
            <a:r>
              <a:rPr lang="en-US" sz="2000" b="1" spc="-5" dirty="0" smtClean="0">
                <a:solidFill>
                  <a:schemeClr val="tx1"/>
                </a:solidFill>
                <a:latin typeface="Cambria" pitchFamily="18" charset="0"/>
                <a:cs typeface="Trebuchet MS"/>
              </a:rPr>
              <a:t>ees  94% </a:t>
            </a:r>
            <a:r>
              <a:rPr lang="en-US" sz="2000" b="1" spc="-5" dirty="0" err="1" smtClean="0">
                <a:solidFill>
                  <a:schemeClr val="tx1"/>
                </a:solidFill>
                <a:latin typeface="Cambria" pitchFamily="18" charset="0"/>
                <a:cs typeface="Trebuchet MS"/>
              </a:rPr>
              <a:t>Omanization</a:t>
            </a:r>
            <a:endParaRPr lang="en-US" sz="2000" b="1" spc="-5" dirty="0" smtClean="0">
              <a:solidFill>
                <a:schemeClr val="tx1"/>
              </a:solidFill>
              <a:latin typeface="Cambria" pitchFamily="18" charset="0"/>
              <a:cs typeface="Trebuchet MS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29300" y="3505200"/>
            <a:ext cx="3133725" cy="1752600"/>
          </a:xfrm>
          <a:prstGeom prst="ellipse">
            <a:avLst/>
          </a:prstGeom>
          <a:solidFill>
            <a:schemeClr val="accent5">
              <a:lumMod val="75000"/>
              <a:alpha val="56863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spc="-5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rebuchet MS"/>
            </a:endParaRPr>
          </a:p>
          <a:p>
            <a:pPr algn="ctr"/>
            <a:endParaRPr lang="en-US" sz="2000" b="1" spc="-5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rebuchet MS"/>
            </a:endParaRPr>
          </a:p>
          <a:p>
            <a:pPr algn="ctr"/>
            <a:r>
              <a:rPr lang="en-US" sz="2000" b="1" spc="-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Branch Network </a:t>
            </a:r>
          </a:p>
          <a:p>
            <a:pPr algn="ctr"/>
            <a:r>
              <a:rPr lang="en-US" sz="2000" b="1" spc="-4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68 Branches 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b="1" spc="-5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rebuchet MS"/>
            </a:endParaRPr>
          </a:p>
          <a:p>
            <a:pPr algn="ctr"/>
            <a:endParaRPr lang="en-US" sz="1600" b="1" spc="-5" dirty="0" smtClean="0">
              <a:solidFill>
                <a:schemeClr val="tx1"/>
              </a:solidFill>
              <a:latin typeface="Cambria" pitchFamily="18" charset="0"/>
              <a:cs typeface="Trebuchet MS"/>
            </a:endParaRPr>
          </a:p>
        </p:txBody>
      </p:sp>
      <p:sp>
        <p:nvSpPr>
          <p:cNvPr id="12296" name="AutoShape 8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AutoShape 10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2" name="AutoShape 1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4" name="AutoShape 1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8" name="AutoShape 20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0" name="AutoShape 2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bject 12"/>
          <p:cNvSpPr/>
          <p:nvPr/>
        </p:nvSpPr>
        <p:spPr>
          <a:xfrm>
            <a:off x="228600" y="762000"/>
            <a:ext cx="1828800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8" name="AutoShape 30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0" name="AutoShape 3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22" name="Picture 34" descr="Image result for people icon transparent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86200" y="2467337"/>
            <a:ext cx="1275987" cy="1275988"/>
          </a:xfrm>
          <a:prstGeom prst="rect">
            <a:avLst/>
          </a:prstGeom>
          <a:noFill/>
        </p:spPr>
      </p:pic>
      <p:pic>
        <p:nvPicPr>
          <p:cNvPr id="12326" name="Picture 38" descr="Image result for capital icon transparent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8500" y="4191000"/>
            <a:ext cx="2133600" cy="2133600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142512" y="3733800"/>
            <a:ext cx="3286488" cy="1752600"/>
          </a:xfrm>
          <a:prstGeom prst="ellipse">
            <a:avLst/>
          </a:prstGeom>
          <a:solidFill>
            <a:schemeClr val="accent2">
              <a:lumMod val="40000"/>
              <a:lumOff val="60000"/>
              <a:alpha val="56863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pc="-1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E</a:t>
            </a:r>
            <a:r>
              <a:rPr lang="en-US" sz="2000" b="1" spc="-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stab</a:t>
            </a:r>
            <a:r>
              <a:rPr lang="en-US" sz="2000" b="1" spc="-1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l</a:t>
            </a:r>
            <a:r>
              <a:rPr lang="en-US" sz="2000" b="1" spc="-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ished</a:t>
            </a:r>
            <a:r>
              <a:rPr lang="en-US" sz="2000" b="1" spc="-1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 </a:t>
            </a:r>
            <a:r>
              <a:rPr lang="en-US" sz="2000" b="1" spc="-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in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 </a:t>
            </a:r>
            <a:r>
              <a:rPr lang="en-US" sz="2000" b="1" spc="-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19</a:t>
            </a:r>
            <a:r>
              <a:rPr lang="en-US" sz="2000" b="1" spc="-1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7</a:t>
            </a:r>
            <a:r>
              <a:rPr lang="en-US" sz="2000" b="1" spc="-5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rebuchet MS"/>
              </a:rPr>
              <a:t>9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9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157160" y="-511271"/>
          <a:ext cx="4186240" cy="4321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41086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Cambria" pitchFamily="18" charset="0"/>
              </a:rPr>
              <a:t>Our Major Shareholders</a:t>
            </a:r>
            <a:br>
              <a:rPr lang="en-US" sz="3600" b="1" dirty="0" smtClean="0">
                <a:latin typeface="Cambria" pitchFamily="18" charset="0"/>
              </a:rPr>
            </a:br>
            <a:endParaRPr lang="en-US" sz="3600" b="1" dirty="0">
              <a:solidFill>
                <a:srgbClr val="99C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6589486" y="5616671"/>
            <a:ext cx="1981200" cy="12413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endParaRPr lang="en-US" sz="1800" b="1" dirty="0"/>
          </a:p>
        </p:txBody>
      </p:sp>
      <p:graphicFrame>
        <p:nvGraphicFramePr>
          <p:cNvPr id="21" name="Chart 20"/>
          <p:cNvGraphicFramePr/>
          <p:nvPr>
            <p:extLst/>
          </p:nvPr>
        </p:nvGraphicFramePr>
        <p:xfrm>
          <a:off x="1138240" y="812027"/>
          <a:ext cx="6705600" cy="440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901796" y="2578227"/>
            <a:ext cx="751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37.97%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2578227"/>
            <a:ext cx="751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42.43%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05049" y="4118108"/>
            <a:ext cx="55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7.6%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6377" y="4118107"/>
            <a:ext cx="55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12%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9455" y="5298813"/>
            <a:ext cx="446789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Oman Investment Authority (OIA)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 smtClean="0"/>
              <a:t>Dhofar</a:t>
            </a:r>
            <a:r>
              <a:rPr lang="en-US" sz="1050" dirty="0" smtClean="0"/>
              <a:t> </a:t>
            </a:r>
            <a:r>
              <a:rPr lang="en-US" sz="1050" dirty="0"/>
              <a:t>International Development &amp; Investment Holding Co. SAOG (DIDIC) </a:t>
            </a:r>
            <a:endParaRPr lang="en-US" sz="10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smtClean="0"/>
              <a:t>Muscat Overseas 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2844560" y="6068058"/>
            <a:ext cx="2997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Number of Investors = 2,204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14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34" y="3200400"/>
            <a:ext cx="772162" cy="81748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76200"/>
            <a:ext cx="814266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320990" y="1025349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9CA3E"/>
                </a:solidFill>
              </a:rPr>
              <a:t>Mr. Nasser Mohamed Al </a:t>
            </a:r>
            <a:r>
              <a:rPr lang="en-US" sz="1200" b="1" dirty="0" err="1" smtClean="0">
                <a:solidFill>
                  <a:srgbClr val="99CA3E"/>
                </a:solidFill>
              </a:rPr>
              <a:t>Harthy</a:t>
            </a:r>
            <a:endParaRPr lang="en-US" sz="1200" b="1" dirty="0" smtClean="0">
              <a:solidFill>
                <a:srgbClr val="99CA3E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Chairman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273873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99CA3E"/>
                </a:solidFill>
              </a:rPr>
              <a:t>Shaikh</a:t>
            </a:r>
            <a:r>
              <a:rPr lang="en-US" sz="1200" b="1" dirty="0" smtClean="0">
                <a:solidFill>
                  <a:srgbClr val="99CA3E"/>
                </a:solidFill>
              </a:rPr>
              <a:t> </a:t>
            </a:r>
            <a:r>
              <a:rPr lang="en-US" sz="1200" b="1" dirty="0" err="1" smtClean="0">
                <a:solidFill>
                  <a:srgbClr val="99CA3E"/>
                </a:solidFill>
              </a:rPr>
              <a:t>Salah</a:t>
            </a:r>
            <a:r>
              <a:rPr lang="en-US" sz="1200" b="1" dirty="0">
                <a:solidFill>
                  <a:srgbClr val="99CA3E"/>
                </a:solidFill>
              </a:rPr>
              <a:t> </a:t>
            </a:r>
            <a:r>
              <a:rPr lang="en-US" sz="1200" b="1" dirty="0" smtClean="0">
                <a:solidFill>
                  <a:srgbClr val="99CA3E"/>
                </a:solidFill>
              </a:rPr>
              <a:t>Hilal Al </a:t>
            </a:r>
            <a:r>
              <a:rPr lang="en-US" sz="1200" b="1" dirty="0" err="1" smtClean="0">
                <a:solidFill>
                  <a:srgbClr val="99CA3E"/>
                </a:solidFill>
              </a:rPr>
              <a:t>Mawali</a:t>
            </a:r>
            <a:endParaRPr lang="en-US" sz="1200" b="1" dirty="0" smtClean="0">
              <a:solidFill>
                <a:srgbClr val="99CA3E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Director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3729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9CA3E"/>
                </a:solidFill>
              </a:rPr>
              <a:t>Mr. </a:t>
            </a:r>
            <a:r>
              <a:rPr lang="en-US" sz="1200" b="1" dirty="0" err="1" smtClean="0">
                <a:solidFill>
                  <a:srgbClr val="99CA3E"/>
                </a:solidFill>
              </a:rPr>
              <a:t>Majid</a:t>
            </a:r>
            <a:r>
              <a:rPr lang="en-US" sz="1200" b="1" dirty="0" smtClean="0">
                <a:solidFill>
                  <a:srgbClr val="99CA3E"/>
                </a:solidFill>
              </a:rPr>
              <a:t> Sultan Al </a:t>
            </a:r>
            <a:r>
              <a:rPr lang="en-US" sz="1200" b="1" dirty="0" err="1" smtClean="0">
                <a:solidFill>
                  <a:srgbClr val="99CA3E"/>
                </a:solidFill>
              </a:rPr>
              <a:t>Toky</a:t>
            </a:r>
            <a:endParaRPr lang="en-US" sz="1200" b="1" dirty="0" smtClean="0">
              <a:solidFill>
                <a:srgbClr val="99CA3E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Director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7199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9CA3E"/>
                </a:solidFill>
              </a:rPr>
              <a:t>Shaikh Ahmed  Said Al Mashani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Director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0" y="22053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9CA3E"/>
                </a:solidFill>
              </a:rPr>
              <a:t>Mr. Tariq Abdul </a:t>
            </a:r>
            <a:r>
              <a:rPr lang="en-US" sz="1200" b="1" dirty="0" err="1" smtClean="0">
                <a:solidFill>
                  <a:srgbClr val="99CA3E"/>
                </a:solidFill>
              </a:rPr>
              <a:t>Hafidh</a:t>
            </a:r>
            <a:r>
              <a:rPr lang="en-US" sz="1200" b="1" dirty="0" smtClean="0">
                <a:solidFill>
                  <a:srgbClr val="99CA3E"/>
                </a:solidFill>
              </a:rPr>
              <a:t> Al </a:t>
            </a:r>
            <a:r>
              <a:rPr lang="en-US" sz="1200" b="1" dirty="0" err="1" smtClean="0">
                <a:solidFill>
                  <a:srgbClr val="99CA3E"/>
                </a:solidFill>
              </a:rPr>
              <a:t>Aujaili</a:t>
            </a:r>
            <a:endParaRPr lang="en-US" sz="1200" b="1" dirty="0" smtClean="0">
              <a:solidFill>
                <a:srgbClr val="99CA3E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Deputy Chairman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6630" y="41865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9CA3E"/>
                </a:solidFill>
              </a:rPr>
              <a:t>Mr. Ahmed Mohamed Al Abri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Director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0" t="45592" r="42432" b="41244"/>
          <a:stretch/>
        </p:blipFill>
        <p:spPr bwMode="auto">
          <a:xfrm>
            <a:off x="1915474" y="5048134"/>
            <a:ext cx="2389930" cy="135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0" t="48727" r="23350" b="39468"/>
          <a:stretch/>
        </p:blipFill>
        <p:spPr bwMode="auto">
          <a:xfrm>
            <a:off x="4495800" y="5292997"/>
            <a:ext cx="3266076" cy="121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0322" y="5177135"/>
            <a:ext cx="244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 sz="1200" dirty="0">
                <a:solidFill>
                  <a:srgbClr val="99CA3E"/>
                </a:solidFill>
              </a:rPr>
              <a:t>Shaikh Mohamed </a:t>
            </a:r>
            <a:r>
              <a:rPr lang="en-US" sz="1200" dirty="0" smtClean="0">
                <a:solidFill>
                  <a:srgbClr val="99CA3E"/>
                </a:solidFill>
              </a:rPr>
              <a:t>Salim Al </a:t>
            </a:r>
            <a:r>
              <a:rPr lang="en-US" sz="1200" dirty="0" err="1">
                <a:solidFill>
                  <a:srgbClr val="99CA3E"/>
                </a:solidFill>
              </a:rPr>
              <a:t>Saadi</a:t>
            </a:r>
            <a:endParaRPr lang="en-US" sz="1200" dirty="0">
              <a:solidFill>
                <a:srgbClr val="99CA3E"/>
              </a:solidFill>
            </a:endParaRPr>
          </a:p>
          <a:p>
            <a:r>
              <a:rPr lang="en-US" sz="1200" b="0" dirty="0" smtClean="0"/>
              <a:t>Director</a:t>
            </a:r>
            <a:endParaRPr lang="en-US" sz="1200" b="0" dirty="0"/>
          </a:p>
        </p:txBody>
      </p:sp>
      <p:sp>
        <p:nvSpPr>
          <p:cNvPr id="14" name="Oval 13"/>
          <p:cNvSpPr/>
          <p:nvPr/>
        </p:nvSpPr>
        <p:spPr>
          <a:xfrm>
            <a:off x="3657600" y="5119454"/>
            <a:ext cx="1606490" cy="150994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Board of Directors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2996" y="6287869"/>
            <a:ext cx="189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99CA3E"/>
                </a:solidFill>
              </a:rPr>
              <a:t>Mr</a:t>
            </a:r>
            <a:r>
              <a:rPr lang="en-US" sz="1200" b="1" dirty="0">
                <a:solidFill>
                  <a:srgbClr val="99CA3E"/>
                </a:solidFill>
              </a:rPr>
              <a:t>. </a:t>
            </a:r>
            <a:r>
              <a:rPr lang="en-US" sz="1200" b="1" dirty="0" err="1">
                <a:solidFill>
                  <a:srgbClr val="99CA3E"/>
                </a:solidFill>
              </a:rPr>
              <a:t>Himansu</a:t>
            </a:r>
            <a:r>
              <a:rPr lang="en-US" sz="1200" b="1" dirty="0">
                <a:solidFill>
                  <a:srgbClr val="99CA3E"/>
                </a:solidFill>
              </a:rPr>
              <a:t> </a:t>
            </a:r>
            <a:r>
              <a:rPr lang="en-US" sz="1200" b="1" dirty="0" err="1" smtClean="0">
                <a:solidFill>
                  <a:srgbClr val="99CA3E"/>
                </a:solidFill>
              </a:rPr>
              <a:t>Mahapatra</a:t>
            </a:r>
            <a:endParaRPr lang="en-US" sz="1200" b="1" dirty="0" smtClean="0">
              <a:solidFill>
                <a:srgbClr val="99CA3E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Director</a:t>
            </a:r>
            <a:endParaRPr lang="en-US" sz="1200" dirty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7224" y="6080831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99CA3E"/>
                </a:solidFill>
              </a:rPr>
              <a:t>Shaikh </a:t>
            </a:r>
            <a:r>
              <a:rPr lang="en-US" sz="1200" b="1" dirty="0" err="1">
                <a:solidFill>
                  <a:srgbClr val="99CA3E"/>
                </a:solidFill>
              </a:rPr>
              <a:t>Bakhit</a:t>
            </a:r>
            <a:r>
              <a:rPr lang="en-US" sz="1200" b="1" dirty="0">
                <a:solidFill>
                  <a:srgbClr val="99CA3E"/>
                </a:solidFill>
              </a:rPr>
              <a:t> </a:t>
            </a:r>
            <a:r>
              <a:rPr lang="en-US" sz="1200" b="1" dirty="0" smtClean="0">
                <a:solidFill>
                  <a:srgbClr val="99CA3E"/>
                </a:solidFill>
              </a:rPr>
              <a:t>Musallam Al </a:t>
            </a:r>
            <a:r>
              <a:rPr lang="en-US" sz="1200" b="1" dirty="0" err="1">
                <a:solidFill>
                  <a:srgbClr val="99CA3E"/>
                </a:solidFill>
              </a:rPr>
              <a:t>Amri</a:t>
            </a:r>
            <a:r>
              <a:rPr lang="en-US" sz="1200" b="1" dirty="0">
                <a:solidFill>
                  <a:srgbClr val="99CA3E"/>
                </a:solidFill>
              </a:rPr>
              <a:t>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Director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152400"/>
            <a:ext cx="3429000" cy="533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Cambria" pitchFamily="18" charset="0"/>
              </a:rPr>
              <a:t>Our Board of Directors</a:t>
            </a:r>
            <a:endParaRPr lang="en-US" sz="2400" b="1" dirty="0">
              <a:latin typeface="Cambria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34" y="3200400"/>
            <a:ext cx="772162" cy="8174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94" y="5449959"/>
            <a:ext cx="865932" cy="8659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0163"/>
            <a:ext cx="829322" cy="8293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295401"/>
            <a:ext cx="838200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73" y="2813204"/>
            <a:ext cx="818563" cy="818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70" y="3789105"/>
            <a:ext cx="833261" cy="8332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94" y="3171880"/>
            <a:ext cx="865932" cy="8659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52600"/>
            <a:ext cx="871185" cy="8711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10" y="4234198"/>
            <a:ext cx="847302" cy="847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64" y="5093327"/>
            <a:ext cx="876065" cy="8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0" y="381000"/>
            <a:ext cx="8915400" cy="6172200"/>
            <a:chOff x="76200" y="381000"/>
            <a:chExt cx="8915400" cy="6172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165" y="3179064"/>
              <a:ext cx="828834" cy="882886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t="1" b="17104"/>
            <a:stretch/>
          </p:blipFill>
          <p:spPr bwMode="auto">
            <a:xfrm>
              <a:off x="76200" y="381000"/>
              <a:ext cx="8740286" cy="5184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4020944" y="3216687"/>
              <a:ext cx="4580389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99CA3E"/>
                  </a:solidFill>
                </a:rPr>
                <a:t>Mr. Vikas Pitti</a:t>
              </a:r>
            </a:p>
            <a:p>
              <a:pPr algn="ctr"/>
              <a:r>
                <a:rPr lang="en-US" sz="11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Chief Financial Officer</a:t>
              </a:r>
              <a:endParaRPr lang="en-US" sz="1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30261" y="4248912"/>
              <a:ext cx="2208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99CA3E"/>
                  </a:solidFill>
                </a:rPr>
                <a:t>Mr. Faris Mohamed Al Sharji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Head of </a:t>
              </a:r>
              <a:r>
                <a:rPr lang="en-US" sz="11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Internal</a:t>
              </a:r>
              <a:r>
                <a:rPr lang="en-US" sz="12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Audit</a:t>
              </a:r>
              <a:endParaRPr lang="en-US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21297" y="2680466"/>
              <a:ext cx="245378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99CA3E"/>
                  </a:solidFill>
                </a:rPr>
                <a:t>Mr. Saud Ahmed Al Siyabi</a:t>
              </a:r>
            </a:p>
            <a:p>
              <a:pPr algn="ctr"/>
              <a:r>
                <a:rPr lang="en-US" sz="11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Chief Operating Officer</a:t>
              </a:r>
              <a:endParaRPr lang="en-US" sz="1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76736" t="1316" r="-1871" b="72368"/>
            <a:stretch/>
          </p:blipFill>
          <p:spPr bwMode="auto">
            <a:xfrm>
              <a:off x="4574796" y="4660392"/>
              <a:ext cx="2196874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965272" y="4820162"/>
              <a:ext cx="302632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99CA3E"/>
                  </a:solidFill>
                </a:rPr>
                <a:t>Mr. Khalid </a:t>
              </a:r>
              <a:r>
                <a:rPr lang="en-US" sz="1200" b="1" dirty="0" err="1" smtClean="0">
                  <a:solidFill>
                    <a:srgbClr val="99CA3E"/>
                  </a:solidFill>
                </a:rPr>
                <a:t>Kahoor</a:t>
              </a:r>
              <a:r>
                <a:rPr lang="en-US" sz="1200" b="1" dirty="0" smtClean="0">
                  <a:solidFill>
                    <a:srgbClr val="99CA3E"/>
                  </a:solidFill>
                </a:rPr>
                <a:t> Al Balushi</a:t>
              </a:r>
            </a:p>
            <a:p>
              <a:pPr algn="ctr"/>
              <a:r>
                <a:rPr lang="en-US" sz="11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Sr. Manager – H.R. &amp; Admin</a:t>
              </a:r>
              <a:endParaRPr lang="en-US" sz="1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511492" y="4675571"/>
              <a:ext cx="2208402" cy="1877629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Management Team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206" y="2229764"/>
              <a:ext cx="904648" cy="91021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321" y="1698537"/>
              <a:ext cx="922828" cy="92850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836" y="3721173"/>
              <a:ext cx="933476" cy="93922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7" y="3337273"/>
              <a:ext cx="896715" cy="90223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21577" y="5483352"/>
              <a:ext cx="253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99CA3E"/>
                  </a:solidFill>
                </a:rPr>
                <a:t>Mr. Qais Abdullah Al Yarubi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Head of </a:t>
              </a:r>
              <a:r>
                <a:rPr lang="en-US" sz="11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Compliance</a:t>
              </a:r>
              <a:r>
                <a:rPr lang="en-US" sz="12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&amp; Legal Affairs</a:t>
              </a:r>
              <a:endParaRPr lang="en-US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65387" r="9590" b="94591"/>
            <a:stretch/>
          </p:blipFill>
          <p:spPr bwMode="auto">
            <a:xfrm>
              <a:off x="3505200" y="1524000"/>
              <a:ext cx="2187086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3244442" y="1447766"/>
              <a:ext cx="269915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99CA3E"/>
                  </a:solidFill>
                </a:rPr>
                <a:t>Mr. Said Ahmed Safrar</a:t>
              </a:r>
            </a:p>
            <a:p>
              <a:pPr algn="ctr"/>
              <a:r>
                <a:rPr lang="en-US" sz="11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Chief Executive Officer </a:t>
              </a:r>
              <a:endParaRPr lang="en-US" sz="1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Title 8"/>
          <p:cNvSpPr>
            <a:spLocks noGrp="1"/>
          </p:cNvSpPr>
          <p:nvPr>
            <p:ph type="title"/>
          </p:nvPr>
        </p:nvSpPr>
        <p:spPr>
          <a:xfrm>
            <a:off x="152400" y="152400"/>
            <a:ext cx="34290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latin typeface="Cambria" pitchFamily="18" charset="0"/>
              </a:rPr>
              <a:t>Our Management Team</a:t>
            </a:r>
            <a:endParaRPr lang="en-US" sz="2400" b="1" dirty="0">
              <a:latin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7" y="4407305"/>
            <a:ext cx="859133" cy="859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70" y="435158"/>
            <a:ext cx="886702" cy="88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667" t="24814" r="32500" b="54445"/>
          <a:stretch/>
        </p:blipFill>
        <p:spPr>
          <a:xfrm>
            <a:off x="3156020" y="304800"/>
            <a:ext cx="3499757" cy="1580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166" t="45556" r="46667" b="36666"/>
          <a:stretch/>
        </p:blipFill>
        <p:spPr>
          <a:xfrm>
            <a:off x="2057400" y="1676400"/>
            <a:ext cx="44196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6667" t="61852" r="48124" b="18889"/>
          <a:stretch/>
        </p:blipFill>
        <p:spPr>
          <a:xfrm>
            <a:off x="6324600" y="1732026"/>
            <a:ext cx="861646" cy="1792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3333" t="45556" r="22500" b="36666"/>
          <a:stretch/>
        </p:blipFill>
        <p:spPr>
          <a:xfrm>
            <a:off x="2057400" y="3600045"/>
            <a:ext cx="4329479" cy="1791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67370" t="45556" r="27526" b="36666"/>
          <a:stretch/>
        </p:blipFill>
        <p:spPr>
          <a:xfrm>
            <a:off x="6198577" y="3600044"/>
            <a:ext cx="914400" cy="17915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12" y="3962400"/>
            <a:ext cx="695730" cy="6972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429000" y="5410200"/>
            <a:ext cx="2514600" cy="1295400"/>
            <a:chOff x="2362200" y="5257800"/>
            <a:chExt cx="2968607" cy="1600200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 rotWithShape="1">
            <a:blip r:embed="rId7"/>
            <a:srcRect l="25833" t="73980" r="52500" b="2118"/>
            <a:stretch/>
          </p:blipFill>
          <p:spPr bwMode="auto">
            <a:xfrm>
              <a:off x="2362200" y="5257800"/>
              <a:ext cx="1981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042" y="5514974"/>
              <a:ext cx="718097" cy="740394"/>
            </a:xfrm>
            <a:prstGeom prst="rect">
              <a:avLst/>
            </a:prstGeom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 rotWithShape="1">
            <a:blip r:embed="rId7"/>
            <a:srcRect l="63708" t="73980" r="24167" b="2118"/>
            <a:stretch/>
          </p:blipFill>
          <p:spPr bwMode="auto">
            <a:xfrm>
              <a:off x="4222139" y="5257800"/>
              <a:ext cx="1108668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TextBox 19"/>
          <p:cNvSpPr txBox="1"/>
          <p:nvPr/>
        </p:nvSpPr>
        <p:spPr>
          <a:xfrm>
            <a:off x="228600" y="869672"/>
            <a:ext cx="175260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More than 15 service providers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152400" y="152400"/>
            <a:ext cx="3429000" cy="5334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Cambria" pitchFamily="18" charset="0"/>
              </a:rPr>
              <a:t>Our Principals</a:t>
            </a:r>
            <a:endParaRPr lang="en-US" sz="36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0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47800"/>
            <a:ext cx="32004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mbria" pitchFamily="18" charset="0"/>
              </a:rPr>
              <a:t>Subsidiaries</a:t>
            </a:r>
            <a:endParaRPr lang="en-US" sz="2800" b="1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572780"/>
            <a:ext cx="14478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C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  <a:endParaRPr lang="en-US" sz="2800" b="1" dirty="0">
              <a:solidFill>
                <a:srgbClr val="99C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5572780"/>
            <a:ext cx="14478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C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92%</a:t>
            </a:r>
            <a:endParaRPr lang="en-US" sz="2800" b="1" dirty="0">
              <a:solidFill>
                <a:srgbClr val="99C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4200" y="5562600"/>
            <a:ext cx="14478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C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15.42%</a:t>
            </a:r>
            <a:endParaRPr lang="en-US" sz="2800" b="1" dirty="0">
              <a:solidFill>
                <a:srgbClr val="99C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572780"/>
            <a:ext cx="14478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C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21.8%</a:t>
            </a:r>
            <a:endParaRPr lang="en-US" sz="2800" b="1" dirty="0">
              <a:solidFill>
                <a:srgbClr val="99C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5000" y="1524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Associates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1143000"/>
            <a:ext cx="3962400" cy="518160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6800" y="1143000"/>
            <a:ext cx="3962400" cy="518160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3509" t="25355" r="49123" b="28545"/>
          <a:stretch/>
        </p:blipFill>
        <p:spPr bwMode="auto">
          <a:xfrm>
            <a:off x="609600" y="2514599"/>
            <a:ext cx="3886200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/>
          <a:srcRect l="50877" t="25355" r="4386" b="28545"/>
          <a:stretch/>
        </p:blipFill>
        <p:spPr bwMode="auto">
          <a:xfrm>
            <a:off x="4902927" y="2362201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130642"/>
            <a:ext cx="1338262" cy="1288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98" y="2919638"/>
            <a:ext cx="1557338" cy="149996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6200" y="-66675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Our Investments: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476376" y="505346"/>
            <a:ext cx="6172200" cy="651272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Our Operation – 5 Payment Channels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543050" y="1943100"/>
          <a:ext cx="5715000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6" name="AutoShape 2" descr="Image result for Web Portal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48" name="AutoShape 4" descr="Image result for Web Portal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28900" y="3314700"/>
            <a:ext cx="914400" cy="914400"/>
          </a:xfrm>
          <a:prstGeom prst="rect">
            <a:avLst/>
          </a:prstGeom>
          <a:noFill/>
        </p:spPr>
      </p:pic>
      <p:sp>
        <p:nvSpPr>
          <p:cNvPr id="6152" name="AutoShape 8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54" name="AutoShape 10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56" name="AutoShape 12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58" name="AutoShape 14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60" name="AutoShape 16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62" name="AutoShape 18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64" name="AutoShape 20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66" name="AutoShape 22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68" name="AutoShape 24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70" name="AutoShape 26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72" name="AutoShape 28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74" name="AutoShape 30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76" name="AutoShape 32" descr="atm, bill, cash, finance, machine, money, payment icon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78" name="AutoShape 34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80" name="AutoShape 36" descr="Image result for bill payment machine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82" name="AutoShape 38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188" name="Picture 44" descr="Image result for kiosk icon transparent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14800" y="2370636"/>
            <a:ext cx="628650" cy="715464"/>
          </a:xfrm>
          <a:prstGeom prst="rect">
            <a:avLst/>
          </a:prstGeom>
          <a:noFill/>
        </p:spPr>
      </p:pic>
      <p:sp>
        <p:nvSpPr>
          <p:cNvPr id="6190" name="AutoShape 46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92" name="AutoShape 48" descr="Image result for kiosk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94" name="AutoShape 50" descr="Image result for kiosk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96" name="AutoShape 52" descr="Image result for kiosk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98" name="AutoShape 54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00" name="AutoShape 56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202" name="Picture 58" descr="Related image"/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29250" y="3314700"/>
            <a:ext cx="742950" cy="742950"/>
          </a:xfrm>
          <a:prstGeom prst="rect">
            <a:avLst/>
          </a:prstGeom>
          <a:noFill/>
        </p:spPr>
      </p:pic>
      <p:sp>
        <p:nvSpPr>
          <p:cNvPr id="6208" name="AutoShape 64" descr="Image result for mobile app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210" name="Picture 66" descr="Image result for mobile app icon transparen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82569" y="4772156"/>
            <a:ext cx="684831" cy="684831"/>
          </a:xfrm>
          <a:prstGeom prst="rect">
            <a:avLst/>
          </a:prstGeom>
          <a:noFill/>
        </p:spPr>
      </p:pic>
      <p:sp>
        <p:nvSpPr>
          <p:cNvPr id="6214" name="AutoShape 70" descr="Image result for location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16" name="AutoShape 72" descr="Image result for location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18" name="AutoShape 74" descr="Image result for location icon transparent"/>
          <p:cNvSpPr>
            <a:spLocks noChangeAspect="1" noChangeArrowheads="1"/>
          </p:cNvSpPr>
          <p:nvPr/>
        </p:nvSpPr>
        <p:spPr bwMode="auto">
          <a:xfrm>
            <a:off x="1190625" y="754856"/>
            <a:ext cx="228600" cy="2286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20" name="AutoShape 76" descr="Image result for location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22" name="AutoShape 78" descr="Image result for location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24" name="AutoShape 80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26" name="AutoShape 82" descr="Image result for location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28" name="AutoShape 84" descr="Related imag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32" name="AutoShape 88" descr="Image result for location icon transparent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234" name="Picture 90" descr="Related im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04712" y="4857750"/>
            <a:ext cx="538639" cy="742950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5657850" y="2602468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100" dirty="0"/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71850" y="4191000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r>
              <a:rPr lang="en-US" sz="1100" dirty="0"/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67200" y="1675971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en-US" sz="1100" dirty="0"/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57675" y="4371137"/>
            <a:ext cx="2343150" cy="42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50" b="1" dirty="0"/>
              <a:t>Mobile App</a:t>
            </a:r>
          </a:p>
          <a:p>
            <a:pPr lvl="0" algn="ctr"/>
            <a:endParaRPr lang="en-US" sz="788" dirty="0"/>
          </a:p>
        </p:txBody>
      </p:sp>
      <p:grpSp>
        <p:nvGrpSpPr>
          <p:cNvPr id="4" name="Group 3"/>
          <p:cNvGrpSpPr/>
          <p:nvPr/>
        </p:nvGrpSpPr>
        <p:grpSpPr>
          <a:xfrm>
            <a:off x="445027" y="4780149"/>
            <a:ext cx="1666312" cy="1526802"/>
            <a:chOff x="357469" y="4279038"/>
            <a:chExt cx="1666312" cy="1526802"/>
          </a:xfrm>
        </p:grpSpPr>
        <p:sp>
          <p:nvSpPr>
            <p:cNvPr id="48" name="Oval 47"/>
            <p:cNvSpPr/>
            <p:nvPr/>
          </p:nvSpPr>
          <p:spPr>
            <a:xfrm>
              <a:off x="357469" y="4279038"/>
              <a:ext cx="1666312" cy="1526802"/>
            </a:xfrm>
            <a:prstGeom prst="ellipse">
              <a:avLst/>
            </a:prstGeom>
            <a:ln w="571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50" name="Picture 3"/>
            <p:cNvPicPr>
              <a:picLocks noChangeAspect="1" noChangeArrowheads="1"/>
            </p:cNvPicPr>
            <p:nvPr/>
          </p:nvPicPr>
          <p:blipFill rotWithShape="1">
            <a:blip r:embed="rId12"/>
            <a:srcRect l="13726" t="38914" r="75129" b="46172"/>
            <a:stretch/>
          </p:blipFill>
          <p:spPr bwMode="auto">
            <a:xfrm>
              <a:off x="796013" y="4391471"/>
              <a:ext cx="789223" cy="723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Rectangle 1"/>
            <p:cNvSpPr/>
            <p:nvPr/>
          </p:nvSpPr>
          <p:spPr>
            <a:xfrm>
              <a:off x="681226" y="5176858"/>
              <a:ext cx="10722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/>
                <a:t>21 branches</a:t>
              </a:r>
              <a:endParaRPr lang="en-US" sz="1400" b="1" dirty="0"/>
            </a:p>
          </p:txBody>
        </p:sp>
      </p:grpSp>
      <p:sp>
        <p:nvSpPr>
          <p:cNvPr id="3" name="Down Arrow 2"/>
          <p:cNvSpPr/>
          <p:nvPr/>
        </p:nvSpPr>
        <p:spPr>
          <a:xfrm rot="3089181">
            <a:off x="2198269" y="4229100"/>
            <a:ext cx="572549" cy="813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28600" y="507352"/>
            <a:ext cx="6401991" cy="40704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OIFC Digitizing Services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37461238"/>
              </p:ext>
            </p:extLst>
          </p:nvPr>
        </p:nvGraphicFramePr>
        <p:xfrm>
          <a:off x="565608" y="1295098"/>
          <a:ext cx="7935474" cy="5105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543302" y="5752889"/>
            <a:ext cx="2057400" cy="273844"/>
          </a:xfrm>
        </p:spPr>
        <p:txBody>
          <a:bodyPr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29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3749</TotalTime>
  <Words>513</Words>
  <Application>Microsoft Office PowerPoint</Application>
  <PresentationFormat>On-screen Show (4:3)</PresentationFormat>
  <Paragraphs>169</Paragraphs>
  <Slides>19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</vt:lpstr>
      <vt:lpstr>Century Gothic</vt:lpstr>
      <vt:lpstr>Georgia</vt:lpstr>
      <vt:lpstr>Times New Roman</vt:lpstr>
      <vt:lpstr>Trebuchet MS</vt:lpstr>
      <vt:lpstr>Wingdings</vt:lpstr>
      <vt:lpstr>Office Theme</vt:lpstr>
      <vt:lpstr>D:\oifc monthly mis\collection trends.xlsx!2016 to 2022!R28C4:R31C9</vt:lpstr>
      <vt:lpstr>D:\oifc monthly mis\collection trends.xlsx!2016 to 2022![collection trends.xlsx]2016 to 2022 Chart 1</vt:lpstr>
      <vt:lpstr>D:\ENRC\FY  22\May 20\Copy of OIFC performance v3.xlsx!peer comparision 2!R1C1:R55C10</vt:lpstr>
      <vt:lpstr>PowerPoint Presentation</vt:lpstr>
      <vt:lpstr>About Us</vt:lpstr>
      <vt:lpstr>Our Major Shareholders </vt:lpstr>
      <vt:lpstr>Our Board of Directors</vt:lpstr>
      <vt:lpstr>Our Management Team</vt:lpstr>
      <vt:lpstr>Our Principals</vt:lpstr>
      <vt:lpstr>Subsidiaries</vt:lpstr>
      <vt:lpstr>Our Operation – 5 Payment Channels</vt:lpstr>
      <vt:lpstr>PowerPoint Presentation</vt:lpstr>
      <vt:lpstr>Share of Digital Payments </vt:lpstr>
      <vt:lpstr> Diversified Revenue Streams </vt:lpstr>
      <vt:lpstr>OIFC Group H1  Revenue Trends                         </vt:lpstr>
      <vt:lpstr> Income from Associates H1 Trend </vt:lpstr>
      <vt:lpstr>OIFC Group H1  Net Profit –Trends</vt:lpstr>
      <vt:lpstr>Key Market Indicators</vt:lpstr>
      <vt:lpstr>Key Market Indicators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Oman Investment &amp; Finance Company SAOG</dc:title>
  <dc:creator>Ammar Al Haj</dc:creator>
  <cp:lastModifiedBy>Ammar Al Haj</cp:lastModifiedBy>
  <cp:revision>310</cp:revision>
  <cp:lastPrinted>2022-09-04T10:22:19Z</cp:lastPrinted>
  <dcterms:created xsi:type="dcterms:W3CDTF">2019-01-01T07:31:46Z</dcterms:created>
  <dcterms:modified xsi:type="dcterms:W3CDTF">2022-09-05T05:14:21Z</dcterms:modified>
</cp:coreProperties>
</file>